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9144000"/>
  <p:notesSz cx="7010400" cy="9296400"/>
  <p:embeddedFontLst>
    <p:embeddedFont>
      <p:font typeface="Average"/>
      <p:regular r:id="rId17"/>
    </p:embeddedFont>
    <p:embeddedFont>
      <p:font typeface="Oswald"/>
      <p:regular r:id="rId18"/>
      <p:bold r:id="rId19"/>
    </p:embeddedFont>
    <p:embeddedFont>
      <p:font typeface="Century Gothic"/>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24" roundtripDataSignature="AMtx7mhlDR5lINhWO5OPN8DCgUAq3FTfI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CenturyGothic-regular.fntdata"/><Relationship Id="rId11" Type="http://schemas.openxmlformats.org/officeDocument/2006/relationships/slide" Target="slides/slide6.xml"/><Relationship Id="rId22" Type="http://schemas.openxmlformats.org/officeDocument/2006/relationships/font" Target="fonts/CenturyGothic-italic.fntdata"/><Relationship Id="rId10" Type="http://schemas.openxmlformats.org/officeDocument/2006/relationships/slide" Target="slides/slide5.xml"/><Relationship Id="rId21" Type="http://schemas.openxmlformats.org/officeDocument/2006/relationships/font" Target="fonts/CenturyGothic-bold.fntdata"/><Relationship Id="rId13" Type="http://schemas.openxmlformats.org/officeDocument/2006/relationships/slide" Target="slides/slide8.xml"/><Relationship Id="rId24" Type="http://customschemas.google.com/relationships/presentationmetadata" Target="metadata"/><Relationship Id="rId12" Type="http://schemas.openxmlformats.org/officeDocument/2006/relationships/slide" Target="slides/slide7.xml"/><Relationship Id="rId23" Type="http://schemas.openxmlformats.org/officeDocument/2006/relationships/font" Target="fonts/CenturyGothic-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Average-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Oswald-bold.fntdata"/><Relationship Id="rId6" Type="http://schemas.openxmlformats.org/officeDocument/2006/relationships/slide" Target="slides/slide1.xml"/><Relationship Id="rId18" Type="http://schemas.openxmlformats.org/officeDocument/2006/relationships/font" Target="fonts/Oswald-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01025" y="4415775"/>
            <a:ext cx="5608300" cy="4183375"/>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701025" y="4415775"/>
            <a:ext cx="5608300" cy="41833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326a5b4707b_0_86:notes"/>
          <p:cNvSpPr txBox="1"/>
          <p:nvPr>
            <p:ph idx="1" type="body"/>
          </p:nvPr>
        </p:nvSpPr>
        <p:spPr>
          <a:xfrm>
            <a:off x="701025" y="4415775"/>
            <a:ext cx="5608200" cy="4183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6" name="Google Shape;146;g326a5b4707b_0_86:notes"/>
          <p:cNvSpPr/>
          <p:nvPr>
            <p:ph idx="2" type="sldImg"/>
          </p:nvPr>
        </p:nvSpPr>
        <p:spPr>
          <a:xfrm>
            <a:off x="1168625" y="697225"/>
            <a:ext cx="4673700" cy="3486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326a5b4707b_0_79:notes"/>
          <p:cNvSpPr txBox="1"/>
          <p:nvPr>
            <p:ph idx="1" type="body"/>
          </p:nvPr>
        </p:nvSpPr>
        <p:spPr>
          <a:xfrm>
            <a:off x="701025" y="4415775"/>
            <a:ext cx="5608200" cy="4183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4" name="Google Shape;154;g326a5b4707b_0_79:notes"/>
          <p:cNvSpPr/>
          <p:nvPr>
            <p:ph idx="2" type="sldImg"/>
          </p:nvPr>
        </p:nvSpPr>
        <p:spPr>
          <a:xfrm>
            <a:off x="1168625" y="697225"/>
            <a:ext cx="4673700" cy="3486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2:notes"/>
          <p:cNvSpPr txBox="1"/>
          <p:nvPr>
            <p:ph idx="1" type="body"/>
          </p:nvPr>
        </p:nvSpPr>
        <p:spPr>
          <a:xfrm>
            <a:off x="701025" y="4415775"/>
            <a:ext cx="5608300" cy="41833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9" name="Google Shape;89;p2: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326a5b4707b_0_33:notes"/>
          <p:cNvSpPr txBox="1"/>
          <p:nvPr>
            <p:ph idx="1" type="body"/>
          </p:nvPr>
        </p:nvSpPr>
        <p:spPr>
          <a:xfrm>
            <a:off x="701025" y="4415775"/>
            <a:ext cx="5608200" cy="4183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6" name="Google Shape;96;g326a5b4707b_0_33:notes"/>
          <p:cNvSpPr/>
          <p:nvPr>
            <p:ph idx="2" type="sldImg"/>
          </p:nvPr>
        </p:nvSpPr>
        <p:spPr>
          <a:xfrm>
            <a:off x="1168625" y="697225"/>
            <a:ext cx="4673700" cy="3486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3:notes"/>
          <p:cNvSpPr txBox="1"/>
          <p:nvPr>
            <p:ph idx="1" type="body"/>
          </p:nvPr>
        </p:nvSpPr>
        <p:spPr>
          <a:xfrm>
            <a:off x="701025" y="4415775"/>
            <a:ext cx="5608300" cy="41833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3" name="Google Shape;103;p3: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326a5b4707b_0_47:notes"/>
          <p:cNvSpPr txBox="1"/>
          <p:nvPr>
            <p:ph idx="1" type="body"/>
          </p:nvPr>
        </p:nvSpPr>
        <p:spPr>
          <a:xfrm>
            <a:off x="701025" y="4415775"/>
            <a:ext cx="5608200" cy="4183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0" name="Google Shape;110;g326a5b4707b_0_47:notes"/>
          <p:cNvSpPr/>
          <p:nvPr>
            <p:ph idx="2" type="sldImg"/>
          </p:nvPr>
        </p:nvSpPr>
        <p:spPr>
          <a:xfrm>
            <a:off x="1168625" y="697225"/>
            <a:ext cx="4673700" cy="3486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326a5b4707b_0_53:notes"/>
          <p:cNvSpPr txBox="1"/>
          <p:nvPr>
            <p:ph idx="1" type="body"/>
          </p:nvPr>
        </p:nvSpPr>
        <p:spPr>
          <a:xfrm>
            <a:off x="701025" y="4415775"/>
            <a:ext cx="5608200" cy="4183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7" name="Google Shape;117;g326a5b4707b_0_53:notes"/>
          <p:cNvSpPr/>
          <p:nvPr>
            <p:ph idx="2" type="sldImg"/>
          </p:nvPr>
        </p:nvSpPr>
        <p:spPr>
          <a:xfrm>
            <a:off x="1168625" y="697225"/>
            <a:ext cx="4673700" cy="3486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326a5b4707b_0_59:notes"/>
          <p:cNvSpPr txBox="1"/>
          <p:nvPr>
            <p:ph idx="1" type="body"/>
          </p:nvPr>
        </p:nvSpPr>
        <p:spPr>
          <a:xfrm>
            <a:off x="701025" y="4415775"/>
            <a:ext cx="5608200" cy="4183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4" name="Google Shape;124;g326a5b4707b_0_59:notes"/>
          <p:cNvSpPr/>
          <p:nvPr>
            <p:ph idx="2" type="sldImg"/>
          </p:nvPr>
        </p:nvSpPr>
        <p:spPr>
          <a:xfrm>
            <a:off x="1168625" y="697225"/>
            <a:ext cx="4673700" cy="3486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326a5b4707b_0_66:notes"/>
          <p:cNvSpPr txBox="1"/>
          <p:nvPr>
            <p:ph idx="1" type="body"/>
          </p:nvPr>
        </p:nvSpPr>
        <p:spPr>
          <a:xfrm>
            <a:off x="701025" y="4415775"/>
            <a:ext cx="5608200" cy="4183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2" name="Google Shape;132;g326a5b4707b_0_66:notes"/>
          <p:cNvSpPr/>
          <p:nvPr>
            <p:ph idx="2" type="sldImg"/>
          </p:nvPr>
        </p:nvSpPr>
        <p:spPr>
          <a:xfrm>
            <a:off x="1168625" y="697225"/>
            <a:ext cx="4673700" cy="3486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326a5b4707b_0_73:notes"/>
          <p:cNvSpPr txBox="1"/>
          <p:nvPr>
            <p:ph idx="1" type="body"/>
          </p:nvPr>
        </p:nvSpPr>
        <p:spPr>
          <a:xfrm>
            <a:off x="701025" y="4415775"/>
            <a:ext cx="5608200" cy="4183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9" name="Google Shape;139;g326a5b4707b_0_73:notes"/>
          <p:cNvSpPr/>
          <p:nvPr>
            <p:ph idx="2" type="sldImg"/>
          </p:nvPr>
        </p:nvSpPr>
        <p:spPr>
          <a:xfrm>
            <a:off x="1168625" y="697225"/>
            <a:ext cx="4673700" cy="3486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8"/>
          <p:cNvSpPr txBox="1"/>
          <p:nvPr>
            <p:ph type="ctrTitle"/>
          </p:nvPr>
        </p:nvSpPr>
        <p:spPr>
          <a:xfrm>
            <a:off x="1143000" y="1122363"/>
            <a:ext cx="6858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SzPts val="1400"/>
              <a:buNone/>
              <a:defRPr sz="45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3" name="Google Shape;13;p8"/>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
        <p:nvSpPr>
          <p:cNvPr id="14" name="Google Shape;14;p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7" name="Shape 67"/>
        <p:cNvGrpSpPr/>
        <p:nvPr/>
      </p:nvGrpSpPr>
      <p:grpSpPr>
        <a:xfrm>
          <a:off x="0" y="0"/>
          <a:ext cx="0" cy="0"/>
          <a:chOff x="0" y="0"/>
          <a:chExt cx="0" cy="0"/>
        </a:xfrm>
      </p:grpSpPr>
      <p:sp>
        <p:nvSpPr>
          <p:cNvPr id="68" name="Google Shape;68;p17"/>
          <p:cNvSpPr txBox="1"/>
          <p:nvPr>
            <p:ph type="title"/>
          </p:nvPr>
        </p:nvSpPr>
        <p:spPr>
          <a:xfrm>
            <a:off x="628650" y="365125"/>
            <a:ext cx="7886700" cy="132556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69" name="Google Shape;69;p17"/>
          <p:cNvSpPr txBox="1"/>
          <p:nvPr>
            <p:ph idx="1" type="body"/>
          </p:nvPr>
        </p:nvSpPr>
        <p:spPr>
          <a:xfrm>
            <a:off x="628650" y="1825625"/>
            <a:ext cx="38862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0" name="Google Shape;70;p17"/>
          <p:cNvSpPr txBox="1"/>
          <p:nvPr>
            <p:ph idx="2" type="body"/>
          </p:nvPr>
        </p:nvSpPr>
        <p:spPr>
          <a:xfrm>
            <a:off x="4629150" y="1825625"/>
            <a:ext cx="38862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1" name="Google Shape;71;p1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4" name="Shape 74"/>
        <p:cNvGrpSpPr/>
        <p:nvPr/>
      </p:nvGrpSpPr>
      <p:grpSpPr>
        <a:xfrm>
          <a:off x="0" y="0"/>
          <a:ext cx="0" cy="0"/>
          <a:chOff x="0" y="0"/>
          <a:chExt cx="0" cy="0"/>
        </a:xfrm>
      </p:grpSpPr>
      <p:sp>
        <p:nvSpPr>
          <p:cNvPr id="75" name="Google Shape;75;p18"/>
          <p:cNvSpPr txBox="1"/>
          <p:nvPr>
            <p:ph type="title"/>
          </p:nvPr>
        </p:nvSpPr>
        <p:spPr>
          <a:xfrm>
            <a:off x="623888" y="1709739"/>
            <a:ext cx="78867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45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76" name="Google Shape;76;p18"/>
          <p:cNvSpPr txBox="1"/>
          <p:nvPr>
            <p:ph idx="1" type="body"/>
          </p:nvPr>
        </p:nvSpPr>
        <p:spPr>
          <a:xfrm>
            <a:off x="623888" y="4589464"/>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750"/>
              </a:spcBef>
              <a:spcAft>
                <a:spcPts val="0"/>
              </a:spcAft>
              <a:buClr>
                <a:srgbClr val="888888"/>
              </a:buClr>
              <a:buSzPts val="1800"/>
              <a:buNone/>
              <a:defRPr sz="1800">
                <a:solidFill>
                  <a:srgbClr val="888888"/>
                </a:solidFill>
              </a:defRPr>
            </a:lvl1pPr>
            <a:lvl2pPr indent="-228600" lvl="1" marL="914400" algn="l">
              <a:lnSpc>
                <a:spcPct val="90000"/>
              </a:lnSpc>
              <a:spcBef>
                <a:spcPts val="375"/>
              </a:spcBef>
              <a:spcAft>
                <a:spcPts val="0"/>
              </a:spcAft>
              <a:buClr>
                <a:srgbClr val="888888"/>
              </a:buClr>
              <a:buSzPts val="1500"/>
              <a:buNone/>
              <a:defRPr sz="1500">
                <a:solidFill>
                  <a:srgbClr val="888888"/>
                </a:solidFill>
              </a:defRPr>
            </a:lvl2pPr>
            <a:lvl3pPr indent="-228600" lvl="2" marL="1371600" algn="l">
              <a:lnSpc>
                <a:spcPct val="90000"/>
              </a:lnSpc>
              <a:spcBef>
                <a:spcPts val="375"/>
              </a:spcBef>
              <a:spcAft>
                <a:spcPts val="0"/>
              </a:spcAft>
              <a:buClr>
                <a:srgbClr val="888888"/>
              </a:buClr>
              <a:buSzPts val="1350"/>
              <a:buNone/>
              <a:defRPr sz="1350">
                <a:solidFill>
                  <a:srgbClr val="888888"/>
                </a:solidFill>
              </a:defRPr>
            </a:lvl3pPr>
            <a:lvl4pPr indent="-228600" lvl="3" marL="1828800" algn="l">
              <a:lnSpc>
                <a:spcPct val="90000"/>
              </a:lnSpc>
              <a:spcBef>
                <a:spcPts val="375"/>
              </a:spcBef>
              <a:spcAft>
                <a:spcPts val="0"/>
              </a:spcAft>
              <a:buClr>
                <a:srgbClr val="888888"/>
              </a:buClr>
              <a:buSzPts val="1200"/>
              <a:buNone/>
              <a:defRPr sz="1200">
                <a:solidFill>
                  <a:srgbClr val="888888"/>
                </a:solidFill>
              </a:defRPr>
            </a:lvl4pPr>
            <a:lvl5pPr indent="-228600" lvl="4" marL="2286000" algn="l">
              <a:lnSpc>
                <a:spcPct val="90000"/>
              </a:lnSpc>
              <a:spcBef>
                <a:spcPts val="375"/>
              </a:spcBef>
              <a:spcAft>
                <a:spcPts val="0"/>
              </a:spcAft>
              <a:buClr>
                <a:srgbClr val="888888"/>
              </a:buClr>
              <a:buSzPts val="1200"/>
              <a:buNone/>
              <a:defRPr sz="1200">
                <a:solidFill>
                  <a:srgbClr val="888888"/>
                </a:solidFill>
              </a:defRPr>
            </a:lvl5pPr>
            <a:lvl6pPr indent="-228600" lvl="5" marL="2743200" algn="l">
              <a:lnSpc>
                <a:spcPct val="90000"/>
              </a:lnSpc>
              <a:spcBef>
                <a:spcPts val="375"/>
              </a:spcBef>
              <a:spcAft>
                <a:spcPts val="0"/>
              </a:spcAft>
              <a:buClr>
                <a:srgbClr val="888888"/>
              </a:buClr>
              <a:buSzPts val="1200"/>
              <a:buNone/>
              <a:defRPr sz="1200">
                <a:solidFill>
                  <a:srgbClr val="888888"/>
                </a:solidFill>
              </a:defRPr>
            </a:lvl6pPr>
            <a:lvl7pPr indent="-228600" lvl="6" marL="3200400" algn="l">
              <a:lnSpc>
                <a:spcPct val="90000"/>
              </a:lnSpc>
              <a:spcBef>
                <a:spcPts val="375"/>
              </a:spcBef>
              <a:spcAft>
                <a:spcPts val="0"/>
              </a:spcAft>
              <a:buClr>
                <a:srgbClr val="888888"/>
              </a:buClr>
              <a:buSzPts val="1200"/>
              <a:buNone/>
              <a:defRPr sz="1200">
                <a:solidFill>
                  <a:srgbClr val="888888"/>
                </a:solidFill>
              </a:defRPr>
            </a:lvl7pPr>
            <a:lvl8pPr indent="-228600" lvl="7" marL="3657600" algn="l">
              <a:lnSpc>
                <a:spcPct val="90000"/>
              </a:lnSpc>
              <a:spcBef>
                <a:spcPts val="375"/>
              </a:spcBef>
              <a:spcAft>
                <a:spcPts val="0"/>
              </a:spcAft>
              <a:buClr>
                <a:srgbClr val="888888"/>
              </a:buClr>
              <a:buSzPts val="1200"/>
              <a:buNone/>
              <a:defRPr sz="1200">
                <a:solidFill>
                  <a:srgbClr val="888888"/>
                </a:solidFill>
              </a:defRPr>
            </a:lvl8pPr>
            <a:lvl9pPr indent="-228600" lvl="8" marL="4114800" algn="l">
              <a:lnSpc>
                <a:spcPct val="90000"/>
              </a:lnSpc>
              <a:spcBef>
                <a:spcPts val="375"/>
              </a:spcBef>
              <a:spcAft>
                <a:spcPts val="0"/>
              </a:spcAft>
              <a:buClr>
                <a:srgbClr val="888888"/>
              </a:buClr>
              <a:buSzPts val="1200"/>
              <a:buNone/>
              <a:defRPr sz="1200">
                <a:solidFill>
                  <a:srgbClr val="888888"/>
                </a:solidFill>
              </a:defRPr>
            </a:lvl9pPr>
          </a:lstStyle>
          <a:p/>
        </p:txBody>
      </p:sp>
      <p:sp>
        <p:nvSpPr>
          <p:cNvPr id="77" name="Google Shape;77;p1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9"/>
          <p:cNvSpPr txBox="1"/>
          <p:nvPr>
            <p:ph type="title"/>
          </p:nvPr>
        </p:nvSpPr>
        <p:spPr>
          <a:xfrm>
            <a:off x="628650" y="365125"/>
            <a:ext cx="7886700" cy="132556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9" name="Google Shape;19;p9"/>
          <p:cNvSpPr txBox="1"/>
          <p:nvPr>
            <p:ph idx="1" type="body"/>
          </p:nvPr>
        </p:nvSpPr>
        <p:spPr>
          <a:xfrm>
            <a:off x="628650" y="1825625"/>
            <a:ext cx="7886700" cy="435133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20" name="Google Shape;20;p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3" name="Shape 23"/>
        <p:cNvGrpSpPr/>
        <p:nvPr/>
      </p:nvGrpSpPr>
      <p:grpSpPr>
        <a:xfrm>
          <a:off x="0" y="0"/>
          <a:ext cx="0" cy="0"/>
          <a:chOff x="0" y="0"/>
          <a:chExt cx="0" cy="0"/>
        </a:xfrm>
      </p:grpSpPr>
      <p:sp>
        <p:nvSpPr>
          <p:cNvPr id="24" name="Google Shape;24;p1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7" name="Shape 27"/>
        <p:cNvGrpSpPr/>
        <p:nvPr/>
      </p:nvGrpSpPr>
      <p:grpSpPr>
        <a:xfrm>
          <a:off x="0" y="0"/>
          <a:ext cx="0" cy="0"/>
          <a:chOff x="0" y="0"/>
          <a:chExt cx="0" cy="0"/>
        </a:xfrm>
      </p:grpSpPr>
      <p:sp>
        <p:nvSpPr>
          <p:cNvPr id="28" name="Google Shape;28;p11"/>
          <p:cNvSpPr txBox="1"/>
          <p:nvPr>
            <p:ph type="title"/>
          </p:nvPr>
        </p:nvSpPr>
        <p:spPr>
          <a:xfrm rot="5400000">
            <a:off x="4623594" y="2285207"/>
            <a:ext cx="5811838"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29" name="Google Shape;29;p11"/>
          <p:cNvSpPr txBox="1"/>
          <p:nvPr>
            <p:ph idx="1" type="body"/>
          </p:nvPr>
        </p:nvSpPr>
        <p:spPr>
          <a:xfrm rot="5400000">
            <a:off x="623094" y="370681"/>
            <a:ext cx="5811838" cy="58007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0" name="Google Shape;30;p1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3" name="Shape 33"/>
        <p:cNvGrpSpPr/>
        <p:nvPr/>
      </p:nvGrpSpPr>
      <p:grpSpPr>
        <a:xfrm>
          <a:off x="0" y="0"/>
          <a:ext cx="0" cy="0"/>
          <a:chOff x="0" y="0"/>
          <a:chExt cx="0" cy="0"/>
        </a:xfrm>
      </p:grpSpPr>
      <p:sp>
        <p:nvSpPr>
          <p:cNvPr id="34" name="Google Shape;34;p12"/>
          <p:cNvSpPr txBox="1"/>
          <p:nvPr>
            <p:ph type="title"/>
          </p:nvPr>
        </p:nvSpPr>
        <p:spPr>
          <a:xfrm>
            <a:off x="628650" y="365125"/>
            <a:ext cx="7886700" cy="132556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35" name="Google Shape;35;p12"/>
          <p:cNvSpPr txBox="1"/>
          <p:nvPr>
            <p:ph idx="1" type="body"/>
          </p:nvPr>
        </p:nvSpPr>
        <p:spPr>
          <a:xfrm rot="5400000">
            <a:off x="2396332" y="57943"/>
            <a:ext cx="4351337"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6" name="Google Shape;36;p1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1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9" name="Shape 39"/>
        <p:cNvGrpSpPr/>
        <p:nvPr/>
      </p:nvGrpSpPr>
      <p:grpSpPr>
        <a:xfrm>
          <a:off x="0" y="0"/>
          <a:ext cx="0" cy="0"/>
          <a:chOff x="0" y="0"/>
          <a:chExt cx="0" cy="0"/>
        </a:xfrm>
      </p:grpSpPr>
      <p:sp>
        <p:nvSpPr>
          <p:cNvPr id="40" name="Google Shape;40;p13"/>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24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41" name="Google Shape;41;p13"/>
          <p:cNvSpPr/>
          <p:nvPr>
            <p:ph idx="2" type="pic"/>
          </p:nvPr>
        </p:nvSpPr>
        <p:spPr>
          <a:xfrm>
            <a:off x="3887391" y="987426"/>
            <a:ext cx="4629150" cy="4873625"/>
          </a:xfrm>
          <a:prstGeom prst="rect">
            <a:avLst/>
          </a:prstGeom>
          <a:noFill/>
          <a:ln>
            <a:noFill/>
          </a:ln>
        </p:spPr>
      </p:sp>
      <p:sp>
        <p:nvSpPr>
          <p:cNvPr id="42" name="Google Shape;42;p13"/>
          <p:cNvSpPr txBox="1"/>
          <p:nvPr>
            <p:ph idx="1" type="body"/>
          </p:nvPr>
        </p:nvSpPr>
        <p:spPr>
          <a:xfrm>
            <a:off x="629841" y="2057400"/>
            <a:ext cx="2949178"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43" name="Google Shape;43;p1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1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6" name="Shape 46"/>
        <p:cNvGrpSpPr/>
        <p:nvPr/>
      </p:nvGrpSpPr>
      <p:grpSpPr>
        <a:xfrm>
          <a:off x="0" y="0"/>
          <a:ext cx="0" cy="0"/>
          <a:chOff x="0" y="0"/>
          <a:chExt cx="0" cy="0"/>
        </a:xfrm>
      </p:grpSpPr>
      <p:sp>
        <p:nvSpPr>
          <p:cNvPr id="47" name="Google Shape;47;p14"/>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24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48" name="Google Shape;48;p14"/>
          <p:cNvSpPr txBox="1"/>
          <p:nvPr>
            <p:ph idx="1" type="body"/>
          </p:nvPr>
        </p:nvSpPr>
        <p:spPr>
          <a:xfrm>
            <a:off x="3887391" y="987426"/>
            <a:ext cx="4629150" cy="4873625"/>
          </a:xfrm>
          <a:prstGeom prst="rect">
            <a:avLst/>
          </a:prstGeom>
          <a:noFill/>
          <a:ln>
            <a:noFill/>
          </a:ln>
        </p:spPr>
        <p:txBody>
          <a:bodyPr anchorCtr="0" anchor="t" bIns="45700" lIns="91425" spcFirstLastPara="1" rIns="91425" wrap="square" tIns="45700">
            <a:noAutofit/>
          </a:bodyPr>
          <a:lstStyle>
            <a:lvl1pPr indent="-381000" lvl="0" marL="457200" algn="l">
              <a:lnSpc>
                <a:spcPct val="90000"/>
              </a:lnSpc>
              <a:spcBef>
                <a:spcPts val="750"/>
              </a:spcBef>
              <a:spcAft>
                <a:spcPts val="0"/>
              </a:spcAft>
              <a:buClr>
                <a:schemeClr val="dk1"/>
              </a:buClr>
              <a:buSzPts val="2400"/>
              <a:buChar char="•"/>
              <a:defRPr sz="2400"/>
            </a:lvl1pPr>
            <a:lvl2pPr indent="-361950" lvl="1" marL="914400" algn="l">
              <a:lnSpc>
                <a:spcPct val="90000"/>
              </a:lnSpc>
              <a:spcBef>
                <a:spcPts val="375"/>
              </a:spcBef>
              <a:spcAft>
                <a:spcPts val="0"/>
              </a:spcAft>
              <a:buClr>
                <a:schemeClr val="dk1"/>
              </a:buClr>
              <a:buSzPts val="2100"/>
              <a:buChar char="•"/>
              <a:defRPr sz="2100"/>
            </a:lvl2pPr>
            <a:lvl3pPr indent="-342900" lvl="2" marL="1371600" algn="l">
              <a:lnSpc>
                <a:spcPct val="90000"/>
              </a:lnSpc>
              <a:spcBef>
                <a:spcPts val="375"/>
              </a:spcBef>
              <a:spcAft>
                <a:spcPts val="0"/>
              </a:spcAft>
              <a:buClr>
                <a:schemeClr val="dk1"/>
              </a:buClr>
              <a:buSzPts val="1800"/>
              <a:buChar char="•"/>
              <a:defRPr sz="1800"/>
            </a:lvl3pPr>
            <a:lvl4pPr indent="-323850" lvl="3" marL="1828800" algn="l">
              <a:lnSpc>
                <a:spcPct val="90000"/>
              </a:lnSpc>
              <a:spcBef>
                <a:spcPts val="375"/>
              </a:spcBef>
              <a:spcAft>
                <a:spcPts val="0"/>
              </a:spcAft>
              <a:buClr>
                <a:schemeClr val="dk1"/>
              </a:buClr>
              <a:buSzPts val="1500"/>
              <a:buChar char="•"/>
              <a:defRPr sz="1500"/>
            </a:lvl4pPr>
            <a:lvl5pPr indent="-323850" lvl="4" marL="2286000" algn="l">
              <a:lnSpc>
                <a:spcPct val="90000"/>
              </a:lnSpc>
              <a:spcBef>
                <a:spcPts val="375"/>
              </a:spcBef>
              <a:spcAft>
                <a:spcPts val="0"/>
              </a:spcAft>
              <a:buClr>
                <a:schemeClr val="dk1"/>
              </a:buClr>
              <a:buSzPts val="1500"/>
              <a:buChar char="•"/>
              <a:defRPr sz="1500"/>
            </a:lvl5pPr>
            <a:lvl6pPr indent="-323850" lvl="5" marL="2743200" algn="l">
              <a:lnSpc>
                <a:spcPct val="90000"/>
              </a:lnSpc>
              <a:spcBef>
                <a:spcPts val="375"/>
              </a:spcBef>
              <a:spcAft>
                <a:spcPts val="0"/>
              </a:spcAft>
              <a:buClr>
                <a:schemeClr val="dk1"/>
              </a:buClr>
              <a:buSzPts val="1500"/>
              <a:buChar char="•"/>
              <a:defRPr sz="1500"/>
            </a:lvl6pPr>
            <a:lvl7pPr indent="-323850" lvl="6" marL="3200400" algn="l">
              <a:lnSpc>
                <a:spcPct val="90000"/>
              </a:lnSpc>
              <a:spcBef>
                <a:spcPts val="375"/>
              </a:spcBef>
              <a:spcAft>
                <a:spcPts val="0"/>
              </a:spcAft>
              <a:buClr>
                <a:schemeClr val="dk1"/>
              </a:buClr>
              <a:buSzPts val="1500"/>
              <a:buChar char="•"/>
              <a:defRPr sz="1500"/>
            </a:lvl7pPr>
            <a:lvl8pPr indent="-323850" lvl="7" marL="3657600" algn="l">
              <a:lnSpc>
                <a:spcPct val="90000"/>
              </a:lnSpc>
              <a:spcBef>
                <a:spcPts val="375"/>
              </a:spcBef>
              <a:spcAft>
                <a:spcPts val="0"/>
              </a:spcAft>
              <a:buClr>
                <a:schemeClr val="dk1"/>
              </a:buClr>
              <a:buSzPts val="1500"/>
              <a:buChar char="•"/>
              <a:defRPr sz="1500"/>
            </a:lvl8pPr>
            <a:lvl9pPr indent="-323850" lvl="8" marL="4114800" algn="l">
              <a:lnSpc>
                <a:spcPct val="90000"/>
              </a:lnSpc>
              <a:spcBef>
                <a:spcPts val="375"/>
              </a:spcBef>
              <a:spcAft>
                <a:spcPts val="0"/>
              </a:spcAft>
              <a:buClr>
                <a:schemeClr val="dk1"/>
              </a:buClr>
              <a:buSzPts val="1500"/>
              <a:buChar char="•"/>
              <a:defRPr sz="1500"/>
            </a:lvl9pPr>
          </a:lstStyle>
          <a:p/>
        </p:txBody>
      </p:sp>
      <p:sp>
        <p:nvSpPr>
          <p:cNvPr id="49" name="Google Shape;49;p14"/>
          <p:cNvSpPr txBox="1"/>
          <p:nvPr>
            <p:ph idx="2" type="body"/>
          </p:nvPr>
        </p:nvSpPr>
        <p:spPr>
          <a:xfrm>
            <a:off x="629841" y="2057400"/>
            <a:ext cx="2949178"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50" name="Google Shape;50;p1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15"/>
          <p:cNvSpPr txBox="1"/>
          <p:nvPr>
            <p:ph type="title"/>
          </p:nvPr>
        </p:nvSpPr>
        <p:spPr>
          <a:xfrm>
            <a:off x="628650" y="365125"/>
            <a:ext cx="7886700" cy="132556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55" name="Google Shape;55;p1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8" name="Shape 58"/>
        <p:cNvGrpSpPr/>
        <p:nvPr/>
      </p:nvGrpSpPr>
      <p:grpSpPr>
        <a:xfrm>
          <a:off x="0" y="0"/>
          <a:ext cx="0" cy="0"/>
          <a:chOff x="0" y="0"/>
          <a:chExt cx="0" cy="0"/>
        </a:xfrm>
      </p:grpSpPr>
      <p:sp>
        <p:nvSpPr>
          <p:cNvPr id="59" name="Google Shape;59;p16"/>
          <p:cNvSpPr txBox="1"/>
          <p:nvPr>
            <p:ph type="title"/>
          </p:nvPr>
        </p:nvSpPr>
        <p:spPr>
          <a:xfrm>
            <a:off x="629841" y="365126"/>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60" name="Google Shape;60;p16"/>
          <p:cNvSpPr txBox="1"/>
          <p:nvPr>
            <p:ph idx="1" type="body"/>
          </p:nvPr>
        </p:nvSpPr>
        <p:spPr>
          <a:xfrm>
            <a:off x="629842" y="1681163"/>
            <a:ext cx="3868340"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61" name="Google Shape;61;p16"/>
          <p:cNvSpPr txBox="1"/>
          <p:nvPr>
            <p:ph idx="2" type="body"/>
          </p:nvPr>
        </p:nvSpPr>
        <p:spPr>
          <a:xfrm>
            <a:off x="629842" y="2505075"/>
            <a:ext cx="3868340"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62" name="Google Shape;62;p16"/>
          <p:cNvSpPr txBox="1"/>
          <p:nvPr>
            <p:ph idx="3" type="body"/>
          </p:nvPr>
        </p:nvSpPr>
        <p:spPr>
          <a:xfrm>
            <a:off x="4629150" y="1681163"/>
            <a:ext cx="3887391"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63" name="Google Shape;63;p16"/>
          <p:cNvSpPr txBox="1"/>
          <p:nvPr>
            <p:ph idx="4" type="body"/>
          </p:nvPr>
        </p:nvSpPr>
        <p:spPr>
          <a:xfrm>
            <a:off x="4629150" y="2505075"/>
            <a:ext cx="3887391"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64" name="Google Shape;64;p1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1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70C0">
            <a:alpha val="91372"/>
          </a:srgbClr>
        </a:solidFill>
      </p:bgPr>
    </p:bg>
    <p:spTree>
      <p:nvGrpSpPr>
        <p:cNvPr id="5" name="Shape 5"/>
        <p:cNvGrpSpPr/>
        <p:nvPr/>
      </p:nvGrpSpPr>
      <p:grpSpPr>
        <a:xfrm>
          <a:off x="0" y="0"/>
          <a:ext cx="0" cy="0"/>
          <a:chOff x="0" y="0"/>
          <a:chExt cx="0" cy="0"/>
        </a:xfrm>
      </p:grpSpPr>
      <p:sp>
        <p:nvSpPr>
          <p:cNvPr id="6" name="Google Shape;6;p7"/>
          <p:cNvSpPr txBox="1"/>
          <p:nvPr>
            <p:ph type="title"/>
          </p:nvPr>
        </p:nvSpPr>
        <p:spPr>
          <a:xfrm>
            <a:off x="628650" y="365125"/>
            <a:ext cx="7886700" cy="1325562"/>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rgbClr val="000000"/>
              </a:buClr>
              <a:buSzPts val="1400"/>
              <a:buFont typeface="Arial"/>
              <a:buNone/>
              <a:defRPr b="0" i="0" sz="3300" u="none" cap="none" strike="noStrike">
                <a:solidFill>
                  <a:schemeClr val="dk1"/>
                </a:solidFill>
                <a:latin typeface="Calibri"/>
                <a:ea typeface="Calibri"/>
                <a:cs typeface="Calibri"/>
                <a:sym typeface="Calibri"/>
              </a:defRPr>
            </a:lvl1pPr>
            <a:lvl2pPr lvl="1" marR="0" rtl="0" algn="l">
              <a:lnSpc>
                <a:spcPct val="90000"/>
              </a:lnSpc>
              <a:spcBef>
                <a:spcPts val="0"/>
              </a:spcBef>
              <a:spcAft>
                <a:spcPts val="0"/>
              </a:spcAft>
              <a:buClr>
                <a:srgbClr val="000000"/>
              </a:buClr>
              <a:buSzPts val="1400"/>
              <a:buFont typeface="Arial"/>
              <a:buNone/>
              <a:defRPr b="0" i="0" sz="3300" u="none" cap="none" strike="noStrike">
                <a:solidFill>
                  <a:schemeClr val="dk1"/>
                </a:solidFill>
                <a:latin typeface="Calibri"/>
                <a:ea typeface="Calibri"/>
                <a:cs typeface="Calibri"/>
                <a:sym typeface="Calibri"/>
              </a:defRPr>
            </a:lvl2pPr>
            <a:lvl3pPr lvl="2" marR="0" rtl="0" algn="l">
              <a:lnSpc>
                <a:spcPct val="90000"/>
              </a:lnSpc>
              <a:spcBef>
                <a:spcPts val="0"/>
              </a:spcBef>
              <a:spcAft>
                <a:spcPts val="0"/>
              </a:spcAft>
              <a:buClr>
                <a:srgbClr val="000000"/>
              </a:buClr>
              <a:buSzPts val="1400"/>
              <a:buFont typeface="Arial"/>
              <a:buNone/>
              <a:defRPr b="0" i="0" sz="3300" u="none" cap="none" strike="noStrike">
                <a:solidFill>
                  <a:schemeClr val="dk1"/>
                </a:solidFill>
                <a:latin typeface="Calibri"/>
                <a:ea typeface="Calibri"/>
                <a:cs typeface="Calibri"/>
                <a:sym typeface="Calibri"/>
              </a:defRPr>
            </a:lvl3pPr>
            <a:lvl4pPr lvl="3" marR="0" rtl="0" algn="l">
              <a:lnSpc>
                <a:spcPct val="90000"/>
              </a:lnSpc>
              <a:spcBef>
                <a:spcPts val="0"/>
              </a:spcBef>
              <a:spcAft>
                <a:spcPts val="0"/>
              </a:spcAft>
              <a:buClr>
                <a:srgbClr val="000000"/>
              </a:buClr>
              <a:buSzPts val="1400"/>
              <a:buFont typeface="Arial"/>
              <a:buNone/>
              <a:defRPr b="0" i="0" sz="3300" u="none" cap="none" strike="noStrike">
                <a:solidFill>
                  <a:schemeClr val="dk1"/>
                </a:solidFill>
                <a:latin typeface="Calibri"/>
                <a:ea typeface="Calibri"/>
                <a:cs typeface="Calibri"/>
                <a:sym typeface="Calibri"/>
              </a:defRPr>
            </a:lvl4pPr>
            <a:lvl5pPr lvl="4" marR="0" rtl="0" algn="l">
              <a:lnSpc>
                <a:spcPct val="90000"/>
              </a:lnSpc>
              <a:spcBef>
                <a:spcPts val="0"/>
              </a:spcBef>
              <a:spcAft>
                <a:spcPts val="0"/>
              </a:spcAft>
              <a:buClr>
                <a:srgbClr val="000000"/>
              </a:buClr>
              <a:buSzPts val="1400"/>
              <a:buFont typeface="Arial"/>
              <a:buNone/>
              <a:defRPr b="0" i="0" sz="3300" u="none" cap="none" strike="noStrike">
                <a:solidFill>
                  <a:schemeClr val="dk1"/>
                </a:solidFill>
                <a:latin typeface="Calibri"/>
                <a:ea typeface="Calibri"/>
                <a:cs typeface="Calibri"/>
                <a:sym typeface="Calibri"/>
              </a:defRPr>
            </a:lvl5pPr>
            <a:lvl6pPr lvl="5" marR="0" rtl="0" algn="l">
              <a:lnSpc>
                <a:spcPct val="90000"/>
              </a:lnSpc>
              <a:spcBef>
                <a:spcPts val="0"/>
              </a:spcBef>
              <a:spcAft>
                <a:spcPts val="0"/>
              </a:spcAft>
              <a:buClr>
                <a:srgbClr val="000000"/>
              </a:buClr>
              <a:buSzPts val="1400"/>
              <a:buFont typeface="Arial"/>
              <a:buNone/>
              <a:defRPr b="0" i="0" sz="3300" u="none" cap="none" strike="noStrike">
                <a:solidFill>
                  <a:schemeClr val="dk1"/>
                </a:solidFill>
                <a:latin typeface="Calibri"/>
                <a:ea typeface="Calibri"/>
                <a:cs typeface="Calibri"/>
                <a:sym typeface="Calibri"/>
              </a:defRPr>
            </a:lvl6pPr>
            <a:lvl7pPr lvl="6" marR="0" rtl="0" algn="l">
              <a:lnSpc>
                <a:spcPct val="90000"/>
              </a:lnSpc>
              <a:spcBef>
                <a:spcPts val="0"/>
              </a:spcBef>
              <a:spcAft>
                <a:spcPts val="0"/>
              </a:spcAft>
              <a:buClr>
                <a:srgbClr val="000000"/>
              </a:buClr>
              <a:buSzPts val="1400"/>
              <a:buFont typeface="Arial"/>
              <a:buNone/>
              <a:defRPr b="0" i="0" sz="3300" u="none" cap="none" strike="noStrike">
                <a:solidFill>
                  <a:schemeClr val="dk1"/>
                </a:solidFill>
                <a:latin typeface="Calibri"/>
                <a:ea typeface="Calibri"/>
                <a:cs typeface="Calibri"/>
                <a:sym typeface="Calibri"/>
              </a:defRPr>
            </a:lvl7pPr>
            <a:lvl8pPr lvl="7" marR="0" rtl="0" algn="l">
              <a:lnSpc>
                <a:spcPct val="90000"/>
              </a:lnSpc>
              <a:spcBef>
                <a:spcPts val="0"/>
              </a:spcBef>
              <a:spcAft>
                <a:spcPts val="0"/>
              </a:spcAft>
              <a:buClr>
                <a:srgbClr val="000000"/>
              </a:buClr>
              <a:buSzPts val="1400"/>
              <a:buFont typeface="Arial"/>
              <a:buNone/>
              <a:defRPr b="0" i="0" sz="3300" u="none" cap="none" strike="noStrike">
                <a:solidFill>
                  <a:schemeClr val="dk1"/>
                </a:solidFill>
                <a:latin typeface="Calibri"/>
                <a:ea typeface="Calibri"/>
                <a:cs typeface="Calibri"/>
                <a:sym typeface="Calibri"/>
              </a:defRPr>
            </a:lvl8pPr>
            <a:lvl9pPr lvl="8" marR="0" rtl="0" algn="l">
              <a:lnSpc>
                <a:spcPct val="90000"/>
              </a:lnSpc>
              <a:spcBef>
                <a:spcPts val="0"/>
              </a:spcBef>
              <a:spcAft>
                <a:spcPts val="0"/>
              </a:spcAft>
              <a:buClr>
                <a:srgbClr val="000000"/>
              </a:buClr>
              <a:buSzPts val="1400"/>
              <a:buFont typeface="Arial"/>
              <a:buNone/>
              <a:defRPr b="0" i="0" sz="3300" u="none" cap="none" strike="noStrike">
                <a:solidFill>
                  <a:schemeClr val="dk1"/>
                </a:solidFill>
                <a:latin typeface="Calibri"/>
                <a:ea typeface="Calibri"/>
                <a:cs typeface="Calibri"/>
                <a:sym typeface="Calibri"/>
              </a:defRPr>
            </a:lvl9pPr>
          </a:lstStyle>
          <a:p/>
        </p:txBody>
      </p:sp>
      <p:sp>
        <p:nvSpPr>
          <p:cNvPr id="7" name="Google Shape;7;p7"/>
          <p:cNvSpPr txBox="1"/>
          <p:nvPr>
            <p:ph idx="1" type="body"/>
          </p:nvPr>
        </p:nvSpPr>
        <p:spPr>
          <a:xfrm>
            <a:off x="628650" y="1825625"/>
            <a:ext cx="7886700" cy="4351337"/>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1150" lvl="3" marL="1828800" marR="0" rtl="0" algn="l">
              <a:lnSpc>
                <a:spcPct val="90000"/>
              </a:lnSpc>
              <a:spcBef>
                <a:spcPts val="375"/>
              </a:spcBef>
              <a:spcAft>
                <a:spcPts val="0"/>
              </a:spcAft>
              <a:buClr>
                <a:schemeClr val="dk1"/>
              </a:buClr>
              <a:buSzPts val="1300"/>
              <a:buFont typeface="Arial"/>
              <a:buChar char="•"/>
              <a:defRPr b="0" i="0" sz="1300" u="none" cap="none" strike="noStrike">
                <a:solidFill>
                  <a:schemeClr val="dk1"/>
                </a:solidFill>
                <a:latin typeface="Calibri"/>
                <a:ea typeface="Calibri"/>
                <a:cs typeface="Calibri"/>
                <a:sym typeface="Calibri"/>
              </a:defRPr>
            </a:lvl4pPr>
            <a:lvl5pPr indent="-311150" lvl="4" marL="2286000" marR="0" rtl="0" algn="l">
              <a:lnSpc>
                <a:spcPct val="90000"/>
              </a:lnSpc>
              <a:spcBef>
                <a:spcPts val="375"/>
              </a:spcBef>
              <a:spcAft>
                <a:spcPts val="0"/>
              </a:spcAft>
              <a:buClr>
                <a:schemeClr val="dk1"/>
              </a:buClr>
              <a:buSzPts val="1300"/>
              <a:buFont typeface="Arial"/>
              <a:buChar char="•"/>
              <a:defRPr b="0" i="0" sz="130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8" name="Google Shape;8;p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9" name="Google Shape;9;p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10" name="Google Shape;10;p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1pPr>
            <a:lvl2pPr indent="0" lvl="1" marL="0" marR="0" rtl="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2pPr>
            <a:lvl3pPr indent="0" lvl="2" marL="0" marR="0" rtl="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3pPr>
            <a:lvl4pPr indent="0" lvl="3" marL="0" marR="0" rtl="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4pPr>
            <a:lvl5pPr indent="0" lvl="4" marL="0" marR="0" rtl="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5pPr>
            <a:lvl6pPr indent="0" lvl="5" marL="0" marR="0" rtl="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6pPr>
            <a:lvl7pPr indent="0" lvl="6" marL="0" marR="0" rtl="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7pPr>
            <a:lvl8pPr indent="0" lvl="7" marL="0" marR="0" rtl="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8pPr>
            <a:lvl9pPr indent="0" lvl="8" marL="0" marR="0" rtl="0" algn="r">
              <a:lnSpc>
                <a:spcPct val="100000"/>
              </a:lnSpc>
              <a:spcBef>
                <a:spcPts val="0"/>
              </a:spcBef>
              <a:spcAft>
                <a:spcPts val="0"/>
              </a:spcAft>
              <a:buClr>
                <a:srgbClr val="898989"/>
              </a:buClr>
              <a:buSzPts val="900"/>
              <a:buFont typeface="Century Gothic"/>
              <a:buNone/>
              <a:defRPr b="0" i="0" sz="900" u="none" cap="none" strike="noStrike">
                <a:solidFill>
                  <a:srgbClr val="898989"/>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1" Type="http://schemas.openxmlformats.org/officeDocument/2006/relationships/hyperlink" Target="https://www.straussesmay.com/seportal/Public/DistrictPolicy.aspx?policyid=5750&amp;id=fea2daadfd8442b284911bf146caaed5" TargetMode="External"/><Relationship Id="rId10" Type="http://schemas.openxmlformats.org/officeDocument/2006/relationships/hyperlink" Target="https://www.straussesmay.com/seportal/Public/DistrictPolicy.aspx?policyid=4351&amp;id=fea2daadfd8442b284911bf146caaed5" TargetMode="External"/><Relationship Id="rId13" Type="http://schemas.openxmlformats.org/officeDocument/2006/relationships/hyperlink" Target="https://www.straussesmay.com/seportal/Public/DistrictPolicy.aspx?policyid=1510&amp;id=fea2daadfd8442b284911bf146caaed5" TargetMode="External"/><Relationship Id="rId12" Type="http://schemas.openxmlformats.org/officeDocument/2006/relationships/hyperlink" Target="https://www.straussesmay.com/seportal/Public/DistrictPolicy.aspx?policyid=8465&amp;id=fea2daadfd8442b284911bf146caaed5"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www.straussesmay.com/seportal/Public/DistrictPolicy.aspx?policyid=1140&amp;id=fea2daadfd8442b284911bf146caaed5" TargetMode="External"/><Relationship Id="rId4" Type="http://schemas.openxmlformats.org/officeDocument/2006/relationships/hyperlink" Target="https://www.straussesmay.com/seportal/Public/DistrictPolicy.aspx?policyid=1523&amp;id=fea2daadfd8442b284911bf146caaed5" TargetMode="External"/><Relationship Id="rId9" Type="http://schemas.openxmlformats.org/officeDocument/2006/relationships/hyperlink" Target="https://www.straussesmay.com/seportal/Public/DistrictPolicy.aspx?policyid=3351&amp;id=fea2daadfd8442b284911bf146caaed5" TargetMode="External"/><Relationship Id="rId15" Type="http://schemas.openxmlformats.org/officeDocument/2006/relationships/image" Target="../media/image1.png"/><Relationship Id="rId14" Type="http://schemas.openxmlformats.org/officeDocument/2006/relationships/hyperlink" Target="https://www.straussesmay.com/seportal/Public/DistrictPolicy.aspx?policyid=1530&amp;id=fea2daadfd8442b284911bf146caaed5" TargetMode="External"/><Relationship Id="rId5" Type="http://schemas.openxmlformats.org/officeDocument/2006/relationships/hyperlink" Target="https://www.straussesmay.com/seportal/Public/DistrictPolicy.aspx?policyid=2260&amp;id=fea2daadfd8442b284911bf146caaed5" TargetMode="External"/><Relationship Id="rId6" Type="http://schemas.openxmlformats.org/officeDocument/2006/relationships/hyperlink" Target="https://www.straussesmay.com/seportal/Public/DistrictPolicy.aspx?policyid=3362&amp;id=fea2daadfd8442b284911bf146caaed5" TargetMode="External"/><Relationship Id="rId7" Type="http://schemas.openxmlformats.org/officeDocument/2006/relationships/hyperlink" Target="https://www.straussesmay.com/seportal/Public/DistrictPolicy.aspx?policyid=4352&amp;id=fea2daadfd8442b284911bf146caaed5" TargetMode="External"/><Relationship Id="rId8" Type="http://schemas.openxmlformats.org/officeDocument/2006/relationships/hyperlink" Target="https://www.straussesmay.com/seportal/Public/DistrictPolicy.aspx?policyid=5751&amp;id=fea2daadfd8442b284911bf146caaed5"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forms.gle/KTnLMsmw4mX5PFxR7"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DC3E6">
            <a:alpha val="77254"/>
          </a:srgbClr>
        </a:solidFill>
      </p:bgPr>
    </p:bg>
    <p:spTree>
      <p:nvGrpSpPr>
        <p:cNvPr id="83" name="Shape 83"/>
        <p:cNvGrpSpPr/>
        <p:nvPr/>
      </p:nvGrpSpPr>
      <p:grpSpPr>
        <a:xfrm>
          <a:off x="0" y="0"/>
          <a:ext cx="0" cy="0"/>
          <a:chOff x="0" y="0"/>
          <a:chExt cx="0" cy="0"/>
        </a:xfrm>
      </p:grpSpPr>
      <p:sp>
        <p:nvSpPr>
          <p:cNvPr id="84" name="Google Shape;84;p1"/>
          <p:cNvSpPr txBox="1"/>
          <p:nvPr>
            <p:ph type="ctrTitle"/>
          </p:nvPr>
        </p:nvSpPr>
        <p:spPr>
          <a:xfrm>
            <a:off x="1143000" y="1122362"/>
            <a:ext cx="6858000" cy="2387600"/>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dk1"/>
              </a:buClr>
              <a:buSzPts val="4500"/>
              <a:buFont typeface="Calibri"/>
              <a:buNone/>
            </a:pPr>
            <a:r>
              <a:rPr b="0" i="0" lang="en-US" sz="4500" u="none">
                <a:solidFill>
                  <a:schemeClr val="dk1"/>
                </a:solidFill>
                <a:latin typeface="Calibri"/>
                <a:ea typeface="Calibri"/>
                <a:cs typeface="Calibri"/>
                <a:sym typeface="Calibri"/>
              </a:rPr>
              <a:t>AFFIRMATIVE ACTION</a:t>
            </a:r>
            <a:endParaRPr/>
          </a:p>
        </p:txBody>
      </p:sp>
      <p:sp>
        <p:nvSpPr>
          <p:cNvPr id="85" name="Google Shape;85;p1"/>
          <p:cNvSpPr txBox="1"/>
          <p:nvPr>
            <p:ph idx="1" type="subTitle"/>
          </p:nvPr>
        </p:nvSpPr>
        <p:spPr>
          <a:xfrm>
            <a:off x="1143000" y="3602037"/>
            <a:ext cx="6858000" cy="1655762"/>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1800"/>
              <a:buNone/>
            </a:pPr>
            <a:r>
              <a:rPr b="0" i="0" lang="en-US" sz="1800" u="none">
                <a:solidFill>
                  <a:schemeClr val="dk1"/>
                </a:solidFill>
                <a:latin typeface="Calibri"/>
                <a:ea typeface="Calibri"/>
                <a:cs typeface="Calibri"/>
                <a:sym typeface="Calibri"/>
              </a:rPr>
              <a:t>August 202</a:t>
            </a:r>
            <a:r>
              <a:rPr lang="en-US"/>
              <a:t>4</a:t>
            </a:r>
            <a:endParaRPr/>
          </a:p>
        </p:txBody>
      </p:sp>
      <p:pic>
        <p:nvPicPr>
          <p:cNvPr id="86" name="Google Shape;86;p1" title="lions-webuseonly.png"/>
          <p:cNvPicPr preferRelativeResize="0"/>
          <p:nvPr/>
        </p:nvPicPr>
        <p:blipFill>
          <a:blip r:embed="rId3">
            <a:alphaModFix/>
          </a:blip>
          <a:stretch>
            <a:fillRect/>
          </a:stretch>
        </p:blipFill>
        <p:spPr>
          <a:xfrm>
            <a:off x="3538638" y="751398"/>
            <a:ext cx="2066729" cy="150867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DD7EE">
            <a:alpha val="91370"/>
          </a:srgbClr>
        </a:solidFill>
      </p:bgPr>
    </p:bg>
    <p:spTree>
      <p:nvGrpSpPr>
        <p:cNvPr id="147" name="Shape 147"/>
        <p:cNvGrpSpPr/>
        <p:nvPr/>
      </p:nvGrpSpPr>
      <p:grpSpPr>
        <a:xfrm>
          <a:off x="0" y="0"/>
          <a:ext cx="0" cy="0"/>
          <a:chOff x="0" y="0"/>
          <a:chExt cx="0" cy="0"/>
        </a:xfrm>
      </p:grpSpPr>
      <p:sp>
        <p:nvSpPr>
          <p:cNvPr id="148" name="Google Shape;148;g326a5b4707b_0_86"/>
          <p:cNvSpPr txBox="1"/>
          <p:nvPr>
            <p:ph type="title"/>
          </p:nvPr>
        </p:nvSpPr>
        <p:spPr>
          <a:xfrm>
            <a:off x="2496650" y="158150"/>
            <a:ext cx="4951800" cy="1325700"/>
          </a:xfrm>
          <a:prstGeom prst="rect">
            <a:avLst/>
          </a:prstGeom>
          <a:solidFill>
            <a:srgbClr val="BDD7EE"/>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100"/>
              <a:buFont typeface="Arial"/>
              <a:buNone/>
            </a:pPr>
            <a:r>
              <a:rPr lang="en-US" sz="2800"/>
              <a:t>Grievance Procedures Cont.</a:t>
            </a:r>
            <a:endParaRPr sz="4300"/>
          </a:p>
        </p:txBody>
      </p:sp>
      <p:sp>
        <p:nvSpPr>
          <p:cNvPr id="149" name="Google Shape;149;g326a5b4707b_0_86"/>
          <p:cNvSpPr txBox="1"/>
          <p:nvPr>
            <p:ph idx="1" type="body"/>
          </p:nvPr>
        </p:nvSpPr>
        <p:spPr>
          <a:xfrm>
            <a:off x="0" y="1825625"/>
            <a:ext cx="9144000" cy="5032500"/>
          </a:xfrm>
          <a:prstGeom prst="rect">
            <a:avLst/>
          </a:prstGeom>
          <a:solidFill>
            <a:srgbClr val="BDD7EE">
              <a:alpha val="91370"/>
            </a:srgbClr>
          </a:solidFill>
          <a:ln>
            <a:noFill/>
          </a:ln>
        </p:spPr>
        <p:txBody>
          <a:bodyPr anchorCtr="0" anchor="t" bIns="45700" lIns="91425" spcFirstLastPara="1" rIns="91425" wrap="square" tIns="45700">
            <a:normAutofit/>
          </a:bodyPr>
          <a:lstStyle/>
          <a:p>
            <a:pPr indent="-171450" lvl="1" marL="514350" marR="0" rtl="0" algn="l">
              <a:lnSpc>
                <a:spcPct val="80000"/>
              </a:lnSpc>
              <a:spcBef>
                <a:spcPts val="300"/>
              </a:spcBef>
              <a:spcAft>
                <a:spcPts val="0"/>
              </a:spcAft>
              <a:buClr>
                <a:srgbClr val="404040"/>
              </a:buClr>
              <a:buSzPts val="1800"/>
              <a:buFont typeface="Arial"/>
              <a:buNone/>
            </a:pPr>
            <a:r>
              <a:rPr b="0" i="0" lang="en-US" sz="1800" u="none" cap="none" strike="noStrike">
                <a:solidFill>
                  <a:srgbClr val="404040"/>
                </a:solidFill>
                <a:latin typeface="Calibri"/>
                <a:ea typeface="Calibri"/>
                <a:cs typeface="Calibri"/>
                <a:sym typeface="Calibri"/>
              </a:rPr>
              <a:t>				</a:t>
            </a:r>
            <a:endParaRPr/>
          </a:p>
          <a:p>
            <a:pPr indent="-342900" lvl="0" marL="457200" rtl="0" algn="l">
              <a:lnSpc>
                <a:spcPct val="100000"/>
              </a:lnSpc>
              <a:spcBef>
                <a:spcPts val="0"/>
              </a:spcBef>
              <a:spcAft>
                <a:spcPts val="0"/>
              </a:spcAft>
              <a:buClr>
                <a:schemeClr val="dk1"/>
              </a:buClr>
              <a:buSzPts val="1800"/>
              <a:buFont typeface="Average"/>
              <a:buChar char="●"/>
            </a:pPr>
            <a:r>
              <a:rPr lang="en-US" sz="1600"/>
              <a:t>Step #6 - The Gloucester City Board of Education shall respond to the grievant within thirty calendar days. </a:t>
            </a:r>
            <a:endParaRPr sz="1600"/>
          </a:p>
          <a:p>
            <a:pPr indent="0" lvl="0" marL="457200" rtl="0" algn="l">
              <a:lnSpc>
                <a:spcPct val="100000"/>
              </a:lnSpc>
              <a:spcBef>
                <a:spcPts val="0"/>
              </a:spcBef>
              <a:spcAft>
                <a:spcPts val="0"/>
              </a:spcAft>
              <a:buNone/>
            </a:pPr>
            <a:r>
              <a:t/>
            </a:r>
            <a:endParaRPr sz="1600"/>
          </a:p>
          <a:p>
            <a:pPr indent="-342900" lvl="0" marL="457200" rtl="0" algn="l">
              <a:lnSpc>
                <a:spcPct val="100000"/>
              </a:lnSpc>
              <a:spcBef>
                <a:spcPts val="0"/>
              </a:spcBef>
              <a:spcAft>
                <a:spcPts val="0"/>
              </a:spcAft>
              <a:buClr>
                <a:schemeClr val="dk1"/>
              </a:buClr>
              <a:buSzPts val="1800"/>
              <a:buFont typeface="Average"/>
              <a:buChar char="●"/>
            </a:pPr>
            <a:r>
              <a:rPr lang="en-US" sz="1600"/>
              <a:t>Step #7 - If the grievant is not satisfied with Board's decision, the grievant can have it referred to the County Superintendent of Schools. </a:t>
            </a:r>
            <a:endParaRPr sz="1600"/>
          </a:p>
          <a:p>
            <a:pPr indent="0" lvl="0" marL="457200" rtl="0" algn="l">
              <a:lnSpc>
                <a:spcPct val="100000"/>
              </a:lnSpc>
              <a:spcBef>
                <a:spcPts val="0"/>
              </a:spcBef>
              <a:spcAft>
                <a:spcPts val="0"/>
              </a:spcAft>
              <a:buNone/>
            </a:pPr>
            <a:r>
              <a:t/>
            </a:r>
            <a:endParaRPr sz="1600"/>
          </a:p>
          <a:p>
            <a:pPr indent="-342900" lvl="0" marL="457200" rtl="0" algn="l">
              <a:lnSpc>
                <a:spcPct val="100000"/>
              </a:lnSpc>
              <a:spcBef>
                <a:spcPts val="0"/>
              </a:spcBef>
              <a:spcAft>
                <a:spcPts val="0"/>
              </a:spcAft>
              <a:buClr>
                <a:schemeClr val="dk1"/>
              </a:buClr>
              <a:buSzPts val="1800"/>
              <a:buFont typeface="Average"/>
              <a:buChar char="●"/>
            </a:pPr>
            <a:r>
              <a:rPr lang="en-US" sz="1600"/>
              <a:t>Step #8 - The grievant maintains the right to by-pass the grievance procedure and submit the complaint directly to any or all of the following agencies: </a:t>
            </a:r>
            <a:endParaRPr b="1"/>
          </a:p>
        </p:txBody>
      </p:sp>
      <p:pic>
        <p:nvPicPr>
          <p:cNvPr id="150" name="Google Shape;150;g326a5b4707b_0_86" title="lions-webuseonly.png"/>
          <p:cNvPicPr preferRelativeResize="0"/>
          <p:nvPr/>
        </p:nvPicPr>
        <p:blipFill>
          <a:blip r:embed="rId3">
            <a:alphaModFix/>
          </a:blip>
          <a:stretch>
            <a:fillRect/>
          </a:stretch>
        </p:blipFill>
        <p:spPr>
          <a:xfrm>
            <a:off x="227923" y="158150"/>
            <a:ext cx="1750748" cy="1278023"/>
          </a:xfrm>
          <a:prstGeom prst="rect">
            <a:avLst/>
          </a:prstGeom>
          <a:noFill/>
          <a:ln>
            <a:noFill/>
          </a:ln>
        </p:spPr>
      </p:pic>
      <p:sp>
        <p:nvSpPr>
          <p:cNvPr id="151" name="Google Shape;151;g326a5b4707b_0_86"/>
          <p:cNvSpPr txBox="1"/>
          <p:nvPr/>
        </p:nvSpPr>
        <p:spPr>
          <a:xfrm>
            <a:off x="0" y="5034600"/>
            <a:ext cx="4278600" cy="182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100">
                <a:solidFill>
                  <a:schemeClr val="dk1"/>
                </a:solidFill>
                <a:latin typeface="Calibri"/>
                <a:ea typeface="Calibri"/>
                <a:cs typeface="Calibri"/>
                <a:sym typeface="Calibri"/>
              </a:rPr>
              <a:t>The Commissioner of Education</a:t>
            </a:r>
            <a:endParaRPr sz="2100">
              <a:solidFill>
                <a:schemeClr val="dk1"/>
              </a:solidFill>
              <a:latin typeface="Calibri"/>
              <a:ea typeface="Calibri"/>
              <a:cs typeface="Calibri"/>
              <a:sym typeface="Calibri"/>
            </a:endParaRPr>
          </a:p>
          <a:p>
            <a:pPr indent="0" lvl="0" marL="0" rtl="0" algn="l">
              <a:spcBef>
                <a:spcPts val="0"/>
              </a:spcBef>
              <a:spcAft>
                <a:spcPts val="0"/>
              </a:spcAft>
              <a:buNone/>
            </a:pPr>
            <a:r>
              <a:rPr lang="en-US" sz="2100">
                <a:solidFill>
                  <a:schemeClr val="dk1"/>
                </a:solidFill>
                <a:latin typeface="Calibri"/>
                <a:ea typeface="Calibri"/>
                <a:cs typeface="Calibri"/>
                <a:sym typeface="Calibri"/>
              </a:rPr>
              <a:t>Bureau of Controversies and Disputes </a:t>
            </a:r>
            <a:endParaRPr sz="2100">
              <a:solidFill>
                <a:schemeClr val="dk1"/>
              </a:solidFill>
              <a:latin typeface="Calibri"/>
              <a:ea typeface="Calibri"/>
              <a:cs typeface="Calibri"/>
              <a:sym typeface="Calibri"/>
            </a:endParaRPr>
          </a:p>
          <a:p>
            <a:pPr indent="0" lvl="0" marL="0" rtl="0" algn="l">
              <a:spcBef>
                <a:spcPts val="0"/>
              </a:spcBef>
              <a:spcAft>
                <a:spcPts val="0"/>
              </a:spcAft>
              <a:buNone/>
            </a:pPr>
            <a:r>
              <a:rPr lang="en-US" sz="2100">
                <a:solidFill>
                  <a:schemeClr val="dk1"/>
                </a:solidFill>
                <a:latin typeface="Calibri"/>
                <a:ea typeface="Calibri"/>
                <a:cs typeface="Calibri"/>
                <a:sym typeface="Calibri"/>
              </a:rPr>
              <a:t>New Jersey Department of Education</a:t>
            </a:r>
            <a:endParaRPr sz="2100">
              <a:solidFill>
                <a:schemeClr val="dk1"/>
              </a:solidFill>
              <a:latin typeface="Calibri"/>
              <a:ea typeface="Calibri"/>
              <a:cs typeface="Calibri"/>
              <a:sym typeface="Calibri"/>
            </a:endParaRPr>
          </a:p>
          <a:p>
            <a:pPr indent="0" lvl="0" marL="0" rtl="0" algn="l">
              <a:spcBef>
                <a:spcPts val="0"/>
              </a:spcBef>
              <a:spcAft>
                <a:spcPts val="0"/>
              </a:spcAft>
              <a:buNone/>
            </a:pPr>
            <a:r>
              <a:rPr lang="en-US" sz="2100">
                <a:solidFill>
                  <a:schemeClr val="dk1"/>
                </a:solidFill>
                <a:latin typeface="Calibri"/>
                <a:ea typeface="Calibri"/>
                <a:cs typeface="Calibri"/>
                <a:sym typeface="Calibri"/>
              </a:rPr>
              <a:t>PO Box 500</a:t>
            </a:r>
            <a:endParaRPr sz="2100">
              <a:solidFill>
                <a:schemeClr val="dk1"/>
              </a:solidFill>
              <a:latin typeface="Calibri"/>
              <a:ea typeface="Calibri"/>
              <a:cs typeface="Calibri"/>
              <a:sym typeface="Calibri"/>
            </a:endParaRPr>
          </a:p>
          <a:p>
            <a:pPr indent="0" lvl="0" marL="0" rtl="0" algn="l">
              <a:spcBef>
                <a:spcPts val="0"/>
              </a:spcBef>
              <a:spcAft>
                <a:spcPts val="0"/>
              </a:spcAft>
              <a:buNone/>
            </a:pPr>
            <a:r>
              <a:rPr lang="en-US" sz="2100">
                <a:solidFill>
                  <a:schemeClr val="dk1"/>
                </a:solidFill>
                <a:latin typeface="Calibri"/>
                <a:ea typeface="Calibri"/>
                <a:cs typeface="Calibri"/>
                <a:sym typeface="Calibri"/>
              </a:rPr>
              <a:t>Trenton, New Jersey 08625</a:t>
            </a:r>
            <a:endParaRPr sz="210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DD7EE">
            <a:alpha val="91370"/>
          </a:srgbClr>
        </a:solidFill>
      </p:bgPr>
    </p:bg>
    <p:spTree>
      <p:nvGrpSpPr>
        <p:cNvPr id="155" name="Shape 155"/>
        <p:cNvGrpSpPr/>
        <p:nvPr/>
      </p:nvGrpSpPr>
      <p:grpSpPr>
        <a:xfrm>
          <a:off x="0" y="0"/>
          <a:ext cx="0" cy="0"/>
          <a:chOff x="0" y="0"/>
          <a:chExt cx="0" cy="0"/>
        </a:xfrm>
      </p:grpSpPr>
      <p:sp>
        <p:nvSpPr>
          <p:cNvPr id="156" name="Google Shape;156;g326a5b4707b_0_79"/>
          <p:cNvSpPr txBox="1"/>
          <p:nvPr>
            <p:ph type="title"/>
          </p:nvPr>
        </p:nvSpPr>
        <p:spPr>
          <a:xfrm>
            <a:off x="2496650" y="158150"/>
            <a:ext cx="4951800" cy="1325700"/>
          </a:xfrm>
          <a:prstGeom prst="rect">
            <a:avLst/>
          </a:prstGeom>
          <a:solidFill>
            <a:srgbClr val="BDD7EE"/>
          </a:solid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1100"/>
              <a:buFont typeface="Arial"/>
              <a:buNone/>
            </a:pPr>
            <a:r>
              <a:rPr lang="en-US" sz="3000">
                <a:latin typeface="Oswald"/>
                <a:ea typeface="Oswald"/>
                <a:cs typeface="Oswald"/>
                <a:sym typeface="Oswald"/>
              </a:rPr>
              <a:t>District Policies and Regulations</a:t>
            </a:r>
            <a:endParaRPr sz="4300"/>
          </a:p>
        </p:txBody>
      </p:sp>
      <p:sp>
        <p:nvSpPr>
          <p:cNvPr id="157" name="Google Shape;157;g326a5b4707b_0_79"/>
          <p:cNvSpPr txBox="1"/>
          <p:nvPr>
            <p:ph idx="1" type="body"/>
          </p:nvPr>
        </p:nvSpPr>
        <p:spPr>
          <a:xfrm>
            <a:off x="0" y="1825625"/>
            <a:ext cx="9144000" cy="5032500"/>
          </a:xfrm>
          <a:prstGeom prst="rect">
            <a:avLst/>
          </a:prstGeom>
          <a:solidFill>
            <a:srgbClr val="BDD7EE">
              <a:alpha val="91370"/>
            </a:srgbClr>
          </a:solidFill>
          <a:ln>
            <a:noFill/>
          </a:ln>
        </p:spPr>
        <p:txBody>
          <a:bodyPr anchorCtr="0" anchor="t" bIns="45700" lIns="91425" spcFirstLastPara="1" rIns="91425" wrap="square" tIns="45700">
            <a:normAutofit/>
          </a:bodyPr>
          <a:lstStyle/>
          <a:p>
            <a:pPr indent="-171450" lvl="1" marL="514350" marR="0" rtl="0" algn="l">
              <a:lnSpc>
                <a:spcPct val="80000"/>
              </a:lnSpc>
              <a:spcBef>
                <a:spcPts val="300"/>
              </a:spcBef>
              <a:spcAft>
                <a:spcPts val="0"/>
              </a:spcAft>
              <a:buClr>
                <a:srgbClr val="404040"/>
              </a:buClr>
              <a:buSzPts val="1800"/>
              <a:buFont typeface="Arial"/>
              <a:buNone/>
            </a:pPr>
            <a:r>
              <a:rPr b="0" i="0" lang="en-US" sz="1800" u="none" cap="none" strike="noStrike">
                <a:solidFill>
                  <a:srgbClr val="404040"/>
                </a:solidFill>
                <a:latin typeface="Calibri"/>
                <a:ea typeface="Calibri"/>
                <a:cs typeface="Calibri"/>
                <a:sym typeface="Calibri"/>
              </a:rPr>
              <a:t>				</a:t>
            </a:r>
            <a:endParaRPr/>
          </a:p>
          <a:p>
            <a:pPr indent="-337065" lvl="0" marL="457200" rtl="0" algn="l">
              <a:lnSpc>
                <a:spcPct val="115000"/>
              </a:lnSpc>
              <a:spcBef>
                <a:spcPts val="0"/>
              </a:spcBef>
              <a:spcAft>
                <a:spcPts val="0"/>
              </a:spcAft>
              <a:buSzPts val="1708"/>
              <a:buFont typeface="Average"/>
              <a:buChar char="●"/>
            </a:pPr>
            <a:r>
              <a:rPr lang="en-US" sz="1708">
                <a:latin typeface="Average"/>
                <a:ea typeface="Average"/>
                <a:cs typeface="Average"/>
                <a:sym typeface="Average"/>
              </a:rPr>
              <a:t>Policy 1140 </a:t>
            </a:r>
            <a:r>
              <a:rPr lang="en-US" sz="1708" u="sng">
                <a:solidFill>
                  <a:schemeClr val="hlink"/>
                </a:solidFill>
                <a:latin typeface="Average"/>
                <a:ea typeface="Average"/>
                <a:cs typeface="Average"/>
                <a:sym typeface="Average"/>
                <a:hlinkClick r:id="rId3"/>
              </a:rPr>
              <a:t>Affirmative Action Program</a:t>
            </a:r>
            <a:endParaRPr sz="1708">
              <a:latin typeface="Average"/>
              <a:ea typeface="Average"/>
              <a:cs typeface="Average"/>
              <a:sym typeface="Average"/>
            </a:endParaRPr>
          </a:p>
          <a:p>
            <a:pPr indent="-337065" lvl="0" marL="457200" rtl="0" algn="l">
              <a:lnSpc>
                <a:spcPct val="115000"/>
              </a:lnSpc>
              <a:spcBef>
                <a:spcPts val="0"/>
              </a:spcBef>
              <a:spcAft>
                <a:spcPts val="0"/>
              </a:spcAft>
              <a:buSzPts val="1708"/>
              <a:buFont typeface="Average"/>
              <a:buChar char="●"/>
            </a:pPr>
            <a:r>
              <a:rPr lang="en-US" sz="1708">
                <a:latin typeface="Average"/>
                <a:ea typeface="Average"/>
                <a:cs typeface="Average"/>
                <a:sym typeface="Average"/>
              </a:rPr>
              <a:t>Policy 1523 </a:t>
            </a:r>
            <a:r>
              <a:rPr lang="en-US" sz="1708" u="sng">
                <a:solidFill>
                  <a:schemeClr val="hlink"/>
                </a:solidFill>
                <a:latin typeface="Average"/>
                <a:ea typeface="Average"/>
                <a:cs typeface="Average"/>
                <a:sym typeface="Average"/>
                <a:hlinkClick r:id="rId4"/>
              </a:rPr>
              <a:t>Comprehensive Equity Plan</a:t>
            </a:r>
            <a:endParaRPr sz="1708">
              <a:latin typeface="Average"/>
              <a:ea typeface="Average"/>
              <a:cs typeface="Average"/>
              <a:sym typeface="Average"/>
            </a:endParaRPr>
          </a:p>
          <a:p>
            <a:pPr indent="-337065" lvl="0" marL="457200" rtl="0" algn="l">
              <a:lnSpc>
                <a:spcPct val="115000"/>
              </a:lnSpc>
              <a:spcBef>
                <a:spcPts val="0"/>
              </a:spcBef>
              <a:spcAft>
                <a:spcPts val="0"/>
              </a:spcAft>
              <a:buSzPts val="1708"/>
              <a:buFont typeface="Average"/>
              <a:buChar char="●"/>
            </a:pPr>
            <a:r>
              <a:rPr lang="en-US" sz="1708">
                <a:latin typeface="Average"/>
                <a:ea typeface="Average"/>
                <a:cs typeface="Average"/>
                <a:sym typeface="Average"/>
              </a:rPr>
              <a:t>Policy 2260 </a:t>
            </a:r>
            <a:r>
              <a:rPr lang="en-US" sz="1708" u="sng">
                <a:solidFill>
                  <a:schemeClr val="hlink"/>
                </a:solidFill>
                <a:latin typeface="Average"/>
                <a:ea typeface="Average"/>
                <a:cs typeface="Average"/>
                <a:sym typeface="Average"/>
                <a:hlinkClick r:id="rId5"/>
              </a:rPr>
              <a:t>Affirmative Action Program for School and Classroom Practices</a:t>
            </a:r>
            <a:endParaRPr sz="1708">
              <a:latin typeface="Average"/>
              <a:ea typeface="Average"/>
              <a:cs typeface="Average"/>
              <a:sym typeface="Average"/>
            </a:endParaRPr>
          </a:p>
          <a:p>
            <a:pPr indent="-337065" lvl="0" marL="457200" rtl="0" algn="l">
              <a:lnSpc>
                <a:spcPct val="115000"/>
              </a:lnSpc>
              <a:spcBef>
                <a:spcPts val="0"/>
              </a:spcBef>
              <a:spcAft>
                <a:spcPts val="0"/>
              </a:spcAft>
              <a:buSzPts val="1708"/>
              <a:buFont typeface="Average"/>
              <a:buChar char="●"/>
            </a:pPr>
            <a:r>
              <a:rPr lang="en-US" sz="1708">
                <a:latin typeface="Average"/>
                <a:ea typeface="Average"/>
                <a:cs typeface="Average"/>
                <a:sym typeface="Average"/>
              </a:rPr>
              <a:t>Policy 3362-</a:t>
            </a:r>
            <a:r>
              <a:rPr lang="en-US" sz="1708" u="sng">
                <a:solidFill>
                  <a:schemeClr val="hlink"/>
                </a:solidFill>
                <a:latin typeface="Average"/>
                <a:ea typeface="Average"/>
                <a:cs typeface="Average"/>
                <a:sym typeface="Average"/>
                <a:hlinkClick r:id="rId6"/>
              </a:rPr>
              <a:t>Sexual Harassment-Teacher</a:t>
            </a:r>
            <a:endParaRPr sz="1708">
              <a:latin typeface="Average"/>
              <a:ea typeface="Average"/>
              <a:cs typeface="Average"/>
              <a:sym typeface="Average"/>
            </a:endParaRPr>
          </a:p>
          <a:p>
            <a:pPr indent="-337065" lvl="0" marL="457200" rtl="0" algn="l">
              <a:lnSpc>
                <a:spcPct val="115000"/>
              </a:lnSpc>
              <a:spcBef>
                <a:spcPts val="0"/>
              </a:spcBef>
              <a:spcAft>
                <a:spcPts val="0"/>
              </a:spcAft>
              <a:buSzPts val="1708"/>
              <a:buFont typeface="Average"/>
              <a:buChar char="●"/>
            </a:pPr>
            <a:r>
              <a:rPr lang="en-US" sz="1708">
                <a:latin typeface="Average"/>
                <a:ea typeface="Average"/>
                <a:cs typeface="Average"/>
                <a:sym typeface="Average"/>
              </a:rPr>
              <a:t>Policy 4352-</a:t>
            </a:r>
            <a:r>
              <a:rPr lang="en-US" sz="1708" u="sng">
                <a:solidFill>
                  <a:schemeClr val="hlink"/>
                </a:solidFill>
                <a:latin typeface="Average"/>
                <a:ea typeface="Average"/>
                <a:cs typeface="Average"/>
                <a:sym typeface="Average"/>
                <a:hlinkClick r:id="rId7"/>
              </a:rPr>
              <a:t>Sexual Harassment-Support Staff</a:t>
            </a:r>
            <a:endParaRPr sz="1708">
              <a:latin typeface="Average"/>
              <a:ea typeface="Average"/>
              <a:cs typeface="Average"/>
              <a:sym typeface="Average"/>
            </a:endParaRPr>
          </a:p>
          <a:p>
            <a:pPr indent="-337065" lvl="0" marL="457200" rtl="0" algn="l">
              <a:lnSpc>
                <a:spcPct val="115000"/>
              </a:lnSpc>
              <a:spcBef>
                <a:spcPts val="0"/>
              </a:spcBef>
              <a:spcAft>
                <a:spcPts val="0"/>
              </a:spcAft>
              <a:buSzPts val="1708"/>
              <a:buFont typeface="Average"/>
              <a:buChar char="●"/>
            </a:pPr>
            <a:r>
              <a:rPr lang="en-US" sz="1708">
                <a:latin typeface="Average"/>
                <a:ea typeface="Average"/>
                <a:cs typeface="Average"/>
                <a:sym typeface="Average"/>
              </a:rPr>
              <a:t>Policy 5751-</a:t>
            </a:r>
            <a:r>
              <a:rPr lang="en-US" sz="1708" u="sng">
                <a:solidFill>
                  <a:schemeClr val="hlink"/>
                </a:solidFill>
                <a:latin typeface="Average"/>
                <a:ea typeface="Average"/>
                <a:cs typeface="Average"/>
                <a:sym typeface="Average"/>
                <a:hlinkClick r:id="rId8"/>
              </a:rPr>
              <a:t>Sexual Harassment-Student</a:t>
            </a:r>
            <a:endParaRPr sz="1708">
              <a:latin typeface="Average"/>
              <a:ea typeface="Average"/>
              <a:cs typeface="Average"/>
              <a:sym typeface="Average"/>
            </a:endParaRPr>
          </a:p>
          <a:p>
            <a:pPr indent="-337065" lvl="0" marL="457200" rtl="0" algn="l">
              <a:lnSpc>
                <a:spcPct val="115000"/>
              </a:lnSpc>
              <a:spcBef>
                <a:spcPts val="0"/>
              </a:spcBef>
              <a:spcAft>
                <a:spcPts val="0"/>
              </a:spcAft>
              <a:buSzPts val="1708"/>
              <a:buFont typeface="Average"/>
              <a:buChar char="●"/>
            </a:pPr>
            <a:r>
              <a:rPr lang="en-US" sz="1708">
                <a:latin typeface="Average"/>
                <a:ea typeface="Average"/>
                <a:cs typeface="Average"/>
                <a:sym typeface="Average"/>
              </a:rPr>
              <a:t>Policy 3351 </a:t>
            </a:r>
            <a:r>
              <a:rPr lang="en-US" sz="1708" u="sng">
                <a:solidFill>
                  <a:schemeClr val="hlink"/>
                </a:solidFill>
                <a:latin typeface="Average"/>
                <a:ea typeface="Average"/>
                <a:cs typeface="Average"/>
                <a:sym typeface="Average"/>
                <a:hlinkClick r:id="rId9"/>
              </a:rPr>
              <a:t>Healthy Workplace Environment</a:t>
            </a:r>
            <a:endParaRPr sz="1708">
              <a:latin typeface="Average"/>
              <a:ea typeface="Average"/>
              <a:cs typeface="Average"/>
              <a:sym typeface="Average"/>
            </a:endParaRPr>
          </a:p>
          <a:p>
            <a:pPr indent="-337065" lvl="0" marL="457200" rtl="0" algn="l">
              <a:lnSpc>
                <a:spcPct val="115000"/>
              </a:lnSpc>
              <a:spcBef>
                <a:spcPts val="0"/>
              </a:spcBef>
              <a:spcAft>
                <a:spcPts val="0"/>
              </a:spcAft>
              <a:buSzPts val="1708"/>
              <a:buFont typeface="Average"/>
              <a:buChar char="●"/>
            </a:pPr>
            <a:r>
              <a:rPr lang="en-US" sz="1708">
                <a:latin typeface="Average"/>
                <a:ea typeface="Average"/>
                <a:cs typeface="Average"/>
                <a:sym typeface="Average"/>
              </a:rPr>
              <a:t>Policy 4351 </a:t>
            </a:r>
            <a:r>
              <a:rPr lang="en-US" sz="1708" u="sng">
                <a:solidFill>
                  <a:schemeClr val="hlink"/>
                </a:solidFill>
                <a:latin typeface="Average"/>
                <a:ea typeface="Average"/>
                <a:cs typeface="Average"/>
                <a:sym typeface="Average"/>
                <a:hlinkClick r:id="rId10"/>
              </a:rPr>
              <a:t>Healthy Workplace Environment</a:t>
            </a:r>
            <a:endParaRPr sz="1708">
              <a:latin typeface="Average"/>
              <a:ea typeface="Average"/>
              <a:cs typeface="Average"/>
              <a:sym typeface="Average"/>
            </a:endParaRPr>
          </a:p>
          <a:p>
            <a:pPr indent="-337065" lvl="0" marL="457200" rtl="0" algn="l">
              <a:lnSpc>
                <a:spcPct val="115000"/>
              </a:lnSpc>
              <a:spcBef>
                <a:spcPts val="0"/>
              </a:spcBef>
              <a:spcAft>
                <a:spcPts val="0"/>
              </a:spcAft>
              <a:buSzPts val="1708"/>
              <a:buFont typeface="Average"/>
              <a:buChar char="●"/>
            </a:pPr>
            <a:r>
              <a:rPr lang="en-US" sz="1708">
                <a:latin typeface="Average"/>
                <a:ea typeface="Average"/>
                <a:cs typeface="Average"/>
                <a:sym typeface="Average"/>
              </a:rPr>
              <a:t>Policy 5750 </a:t>
            </a:r>
            <a:r>
              <a:rPr lang="en-US" sz="1708" u="sng">
                <a:solidFill>
                  <a:schemeClr val="hlink"/>
                </a:solidFill>
                <a:latin typeface="Average"/>
                <a:ea typeface="Average"/>
                <a:cs typeface="Average"/>
                <a:sym typeface="Average"/>
                <a:hlinkClick r:id="rId11"/>
              </a:rPr>
              <a:t>Equal Educational Opportunity</a:t>
            </a:r>
            <a:endParaRPr sz="1708">
              <a:latin typeface="Average"/>
              <a:ea typeface="Average"/>
              <a:cs typeface="Average"/>
              <a:sym typeface="Average"/>
            </a:endParaRPr>
          </a:p>
          <a:p>
            <a:pPr indent="-337065" lvl="0" marL="457200" rtl="0" algn="l">
              <a:lnSpc>
                <a:spcPct val="115000"/>
              </a:lnSpc>
              <a:spcBef>
                <a:spcPts val="0"/>
              </a:spcBef>
              <a:spcAft>
                <a:spcPts val="0"/>
              </a:spcAft>
              <a:buSzPts val="1708"/>
              <a:buFont typeface="Average"/>
              <a:buChar char="●"/>
            </a:pPr>
            <a:r>
              <a:rPr lang="en-US" sz="1708">
                <a:latin typeface="Average"/>
                <a:ea typeface="Average"/>
                <a:cs typeface="Average"/>
                <a:sym typeface="Average"/>
              </a:rPr>
              <a:t>Policy 8465 </a:t>
            </a:r>
            <a:r>
              <a:rPr lang="en-US" sz="1708" u="sng">
                <a:solidFill>
                  <a:schemeClr val="hlink"/>
                </a:solidFill>
                <a:latin typeface="Average"/>
                <a:ea typeface="Average"/>
                <a:cs typeface="Average"/>
                <a:sym typeface="Average"/>
                <a:hlinkClick r:id="rId12"/>
              </a:rPr>
              <a:t>Hate Crimes and Bias Related Acts</a:t>
            </a:r>
            <a:endParaRPr sz="1708">
              <a:latin typeface="Average"/>
              <a:ea typeface="Average"/>
              <a:cs typeface="Average"/>
              <a:sym typeface="Average"/>
            </a:endParaRPr>
          </a:p>
          <a:p>
            <a:pPr indent="-337065" lvl="0" marL="457200" rtl="0" algn="l">
              <a:lnSpc>
                <a:spcPct val="115000"/>
              </a:lnSpc>
              <a:spcBef>
                <a:spcPts val="0"/>
              </a:spcBef>
              <a:spcAft>
                <a:spcPts val="0"/>
              </a:spcAft>
              <a:buSzPts val="1708"/>
              <a:buFont typeface="Average"/>
              <a:buChar char="●"/>
            </a:pPr>
            <a:r>
              <a:rPr lang="en-US" sz="1708">
                <a:latin typeface="Average"/>
                <a:ea typeface="Average"/>
                <a:cs typeface="Average"/>
                <a:sym typeface="Average"/>
              </a:rPr>
              <a:t>Policy 1510 </a:t>
            </a:r>
            <a:r>
              <a:rPr lang="en-US" sz="1708" u="sng">
                <a:solidFill>
                  <a:schemeClr val="hlink"/>
                </a:solidFill>
                <a:latin typeface="Average"/>
                <a:ea typeface="Average"/>
                <a:cs typeface="Average"/>
                <a:sym typeface="Average"/>
                <a:hlinkClick r:id="rId13"/>
              </a:rPr>
              <a:t>Rights of Persons with Handicaps or Disabilities/Policy on Non-Discrimination</a:t>
            </a:r>
            <a:endParaRPr sz="1708">
              <a:latin typeface="Average"/>
              <a:ea typeface="Average"/>
              <a:cs typeface="Average"/>
              <a:sym typeface="Average"/>
            </a:endParaRPr>
          </a:p>
          <a:p>
            <a:pPr indent="-337065" lvl="0" marL="457200" rtl="0" algn="l">
              <a:lnSpc>
                <a:spcPct val="115000"/>
              </a:lnSpc>
              <a:spcBef>
                <a:spcPts val="0"/>
              </a:spcBef>
              <a:spcAft>
                <a:spcPts val="0"/>
              </a:spcAft>
              <a:buSzPts val="1708"/>
              <a:buFont typeface="Average"/>
              <a:buChar char="●"/>
            </a:pPr>
            <a:r>
              <a:rPr lang="en-US" sz="1708">
                <a:latin typeface="Average"/>
                <a:ea typeface="Average"/>
                <a:cs typeface="Average"/>
                <a:sym typeface="Average"/>
              </a:rPr>
              <a:t>Policy 1530 </a:t>
            </a:r>
            <a:r>
              <a:rPr lang="en-US" sz="1708" u="sng">
                <a:solidFill>
                  <a:schemeClr val="hlink"/>
                </a:solidFill>
                <a:latin typeface="Average"/>
                <a:ea typeface="Average"/>
                <a:cs typeface="Average"/>
                <a:sym typeface="Average"/>
                <a:hlinkClick r:id="rId14"/>
              </a:rPr>
              <a:t>Equal Employment Opportunities</a:t>
            </a:r>
            <a:endParaRPr sz="1708">
              <a:latin typeface="Average"/>
              <a:ea typeface="Average"/>
              <a:cs typeface="Average"/>
              <a:sym typeface="Average"/>
            </a:endParaRPr>
          </a:p>
          <a:p>
            <a:pPr indent="0" lvl="0" marL="0" rtl="0" algn="l">
              <a:lnSpc>
                <a:spcPct val="115000"/>
              </a:lnSpc>
              <a:spcBef>
                <a:spcPts val="1600"/>
              </a:spcBef>
              <a:spcAft>
                <a:spcPts val="0"/>
              </a:spcAft>
              <a:buNone/>
            </a:pPr>
            <a:r>
              <a:t/>
            </a:r>
            <a:endParaRPr sz="1400">
              <a:solidFill>
                <a:srgbClr val="CACACA"/>
              </a:solidFill>
              <a:latin typeface="Average"/>
              <a:ea typeface="Average"/>
              <a:cs typeface="Average"/>
              <a:sym typeface="Average"/>
            </a:endParaRPr>
          </a:p>
          <a:p>
            <a:pPr indent="0" lvl="0" marL="0" rtl="0" algn="l">
              <a:lnSpc>
                <a:spcPct val="100000"/>
              </a:lnSpc>
              <a:spcBef>
                <a:spcPts val="1600"/>
              </a:spcBef>
              <a:spcAft>
                <a:spcPts val="0"/>
              </a:spcAft>
              <a:buNone/>
            </a:pPr>
            <a:r>
              <a:t/>
            </a:r>
            <a:endParaRPr b="1"/>
          </a:p>
        </p:txBody>
      </p:sp>
      <p:pic>
        <p:nvPicPr>
          <p:cNvPr id="158" name="Google Shape;158;g326a5b4707b_0_79" title="lions-webuseonly.png"/>
          <p:cNvPicPr preferRelativeResize="0"/>
          <p:nvPr/>
        </p:nvPicPr>
        <p:blipFill>
          <a:blip r:embed="rId15">
            <a:alphaModFix/>
          </a:blip>
          <a:stretch>
            <a:fillRect/>
          </a:stretch>
        </p:blipFill>
        <p:spPr>
          <a:xfrm>
            <a:off x="227923" y="158150"/>
            <a:ext cx="1750748" cy="127802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DC3E6">
            <a:alpha val="91372"/>
          </a:srgbClr>
        </a:solidFill>
      </p:bgPr>
    </p:bg>
    <p:spTree>
      <p:nvGrpSpPr>
        <p:cNvPr id="90" name="Shape 90"/>
        <p:cNvGrpSpPr/>
        <p:nvPr/>
      </p:nvGrpSpPr>
      <p:grpSpPr>
        <a:xfrm>
          <a:off x="0" y="0"/>
          <a:ext cx="0" cy="0"/>
          <a:chOff x="0" y="0"/>
          <a:chExt cx="0" cy="0"/>
        </a:xfrm>
      </p:grpSpPr>
      <p:sp>
        <p:nvSpPr>
          <p:cNvPr id="91" name="Google Shape;91;p2"/>
          <p:cNvSpPr txBox="1"/>
          <p:nvPr>
            <p:ph type="title"/>
          </p:nvPr>
        </p:nvSpPr>
        <p:spPr>
          <a:xfrm>
            <a:off x="1066800" y="541337"/>
            <a:ext cx="8382000" cy="8382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3300"/>
              <a:buFont typeface="Calibri"/>
              <a:buNone/>
            </a:pPr>
            <a:r>
              <a:rPr b="0" i="0" lang="en-US" sz="3300" u="none">
                <a:solidFill>
                  <a:schemeClr val="dk1"/>
                </a:solidFill>
                <a:latin typeface="Calibri"/>
                <a:ea typeface="Calibri"/>
                <a:cs typeface="Calibri"/>
                <a:sym typeface="Calibri"/>
              </a:rPr>
              <a:t>           A</a:t>
            </a:r>
            <a:r>
              <a:rPr lang="en-US"/>
              <a:t>ffirmative Action</a:t>
            </a:r>
            <a:r>
              <a:rPr b="0" i="0" lang="en-US" sz="3300" u="none">
                <a:solidFill>
                  <a:schemeClr val="dk1"/>
                </a:solidFill>
                <a:latin typeface="Calibri"/>
                <a:ea typeface="Calibri"/>
                <a:cs typeface="Calibri"/>
                <a:sym typeface="Calibri"/>
              </a:rPr>
              <a:t> </a:t>
            </a:r>
            <a:r>
              <a:rPr lang="en-US"/>
              <a:t>&amp; Equality</a:t>
            </a:r>
            <a:r>
              <a:rPr b="0" i="0" lang="en-US" sz="3300" u="none">
                <a:solidFill>
                  <a:schemeClr val="dk1"/>
                </a:solidFill>
                <a:latin typeface="Calibri"/>
                <a:ea typeface="Calibri"/>
                <a:cs typeface="Calibri"/>
                <a:sym typeface="Calibri"/>
              </a:rPr>
              <a:t>                </a:t>
            </a:r>
            <a:endParaRPr/>
          </a:p>
        </p:txBody>
      </p:sp>
      <p:sp>
        <p:nvSpPr>
          <p:cNvPr id="92" name="Google Shape;92;p2"/>
          <p:cNvSpPr txBox="1"/>
          <p:nvPr>
            <p:ph idx="1" type="body"/>
          </p:nvPr>
        </p:nvSpPr>
        <p:spPr>
          <a:xfrm>
            <a:off x="50100" y="2382700"/>
            <a:ext cx="9043800" cy="4309500"/>
          </a:xfrm>
          <a:prstGeom prst="rect">
            <a:avLst/>
          </a:prstGeom>
          <a:noFill/>
          <a:ln>
            <a:noFill/>
          </a:ln>
        </p:spPr>
        <p:txBody>
          <a:bodyPr anchorCtr="0" anchor="t" bIns="45700" lIns="91425" spcFirstLastPara="1" rIns="91425" wrap="square" tIns="45700">
            <a:normAutofit/>
          </a:bodyPr>
          <a:lstStyle/>
          <a:p>
            <a:pPr indent="-336550" lvl="0" marL="457200" rtl="0" algn="l">
              <a:lnSpc>
                <a:spcPct val="115000"/>
              </a:lnSpc>
              <a:spcBef>
                <a:spcPts val="0"/>
              </a:spcBef>
              <a:spcAft>
                <a:spcPts val="0"/>
              </a:spcAft>
              <a:buClr>
                <a:schemeClr val="dk1"/>
              </a:buClr>
              <a:buSzPts val="1700"/>
              <a:buFont typeface="Average"/>
              <a:buChar char="●"/>
            </a:pPr>
            <a:r>
              <a:rPr lang="en-US" sz="1700">
                <a:latin typeface="Average"/>
                <a:ea typeface="Average"/>
                <a:cs typeface="Average"/>
                <a:sym typeface="Average"/>
              </a:rPr>
              <a:t>The Gloucester City School District affirmative action program shall recognize and value the diversity of persons and groups within society and promote the acceptance of persons of diverse backgrounds regardless of race, creed, color, national origin, ancestry, age, marital status, affectional or sexual orientation, gender, gender identity or expression, religion`, disability, or socioeconomic status.  </a:t>
            </a:r>
            <a:endParaRPr sz="1700">
              <a:latin typeface="Average"/>
              <a:ea typeface="Average"/>
              <a:cs typeface="Average"/>
              <a:sym typeface="Average"/>
            </a:endParaRPr>
          </a:p>
          <a:p>
            <a:pPr indent="-336550" lvl="0" marL="457200" rtl="0" algn="l">
              <a:lnSpc>
                <a:spcPct val="115000"/>
              </a:lnSpc>
              <a:spcBef>
                <a:spcPts val="0"/>
              </a:spcBef>
              <a:spcAft>
                <a:spcPts val="0"/>
              </a:spcAft>
              <a:buClr>
                <a:schemeClr val="dk1"/>
              </a:buClr>
              <a:buSzPts val="1700"/>
              <a:buFont typeface="Average"/>
              <a:buChar char="●"/>
            </a:pPr>
            <a:r>
              <a:rPr lang="en-US" sz="1700">
                <a:latin typeface="Average"/>
                <a:ea typeface="Average"/>
                <a:cs typeface="Average"/>
                <a:sym typeface="Average"/>
              </a:rPr>
              <a:t>The affirmative action program will also promote equal educational opportunity and foster a learning environment that is free from all forms of prejudice, discrimination, and harassment based upon race, creed, color, national origin, ancestry, age, marital status, affectional or sexual orientation, gender, gender identity or expression, religion, disability, or socioeconomic status in the policies, programs, and practices of the Board of Education.</a:t>
            </a:r>
            <a:endParaRPr sz="1700">
              <a:latin typeface="Average"/>
              <a:ea typeface="Average"/>
              <a:cs typeface="Average"/>
              <a:sym typeface="Average"/>
            </a:endParaRPr>
          </a:p>
          <a:p>
            <a:pPr indent="-336550" lvl="0" marL="457200" rtl="0" algn="l">
              <a:lnSpc>
                <a:spcPct val="115000"/>
              </a:lnSpc>
              <a:spcBef>
                <a:spcPts val="0"/>
              </a:spcBef>
              <a:spcAft>
                <a:spcPts val="0"/>
              </a:spcAft>
              <a:buClr>
                <a:schemeClr val="dk1"/>
              </a:buClr>
              <a:buSzPts val="1700"/>
              <a:buFont typeface="Average"/>
              <a:buChar char="●"/>
            </a:pPr>
            <a:r>
              <a:rPr lang="en-US" sz="1700">
                <a:latin typeface="Average"/>
                <a:ea typeface="Average"/>
                <a:cs typeface="Average"/>
                <a:sym typeface="Average"/>
              </a:rPr>
              <a:t>Who is Protected?  Everyone!-Students, Teachers, Secretaries, Custodians, Drivers, Support Staff, Administrators…</a:t>
            </a:r>
            <a:endParaRPr sz="1700">
              <a:latin typeface="Average"/>
              <a:ea typeface="Average"/>
              <a:cs typeface="Average"/>
              <a:sym typeface="Average"/>
            </a:endParaRPr>
          </a:p>
        </p:txBody>
      </p:sp>
      <p:pic>
        <p:nvPicPr>
          <p:cNvPr id="93" name="Google Shape;93;p2" title="lions-webuseonly.png"/>
          <p:cNvPicPr preferRelativeResize="0"/>
          <p:nvPr/>
        </p:nvPicPr>
        <p:blipFill>
          <a:blip r:embed="rId3">
            <a:alphaModFix/>
          </a:blip>
          <a:stretch>
            <a:fillRect/>
          </a:stretch>
        </p:blipFill>
        <p:spPr>
          <a:xfrm>
            <a:off x="227923" y="158150"/>
            <a:ext cx="1750748" cy="1278023"/>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DD7EE">
            <a:alpha val="91370"/>
          </a:srgbClr>
        </a:solidFill>
      </p:bgPr>
    </p:bg>
    <p:spTree>
      <p:nvGrpSpPr>
        <p:cNvPr id="97" name="Shape 97"/>
        <p:cNvGrpSpPr/>
        <p:nvPr/>
      </p:nvGrpSpPr>
      <p:grpSpPr>
        <a:xfrm>
          <a:off x="0" y="0"/>
          <a:ext cx="0" cy="0"/>
          <a:chOff x="0" y="0"/>
          <a:chExt cx="0" cy="0"/>
        </a:xfrm>
      </p:grpSpPr>
      <p:sp>
        <p:nvSpPr>
          <p:cNvPr id="98" name="Google Shape;98;g326a5b4707b_0_33"/>
          <p:cNvSpPr txBox="1"/>
          <p:nvPr>
            <p:ph type="title"/>
          </p:nvPr>
        </p:nvSpPr>
        <p:spPr>
          <a:xfrm>
            <a:off x="2561325" y="182975"/>
            <a:ext cx="6153300" cy="1325700"/>
          </a:xfrm>
          <a:prstGeom prst="rect">
            <a:avLst/>
          </a:prstGeom>
          <a:solidFill>
            <a:srgbClr val="BDD7EE"/>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600"/>
              <a:buFont typeface="Calibri"/>
              <a:buNone/>
            </a:pPr>
            <a:r>
              <a:rPr b="0" i="0" lang="en-US" sz="3600" u="none">
                <a:solidFill>
                  <a:schemeClr val="dk1"/>
                </a:solidFill>
                <a:latin typeface="Calibri"/>
                <a:ea typeface="Calibri"/>
                <a:cs typeface="Calibri"/>
                <a:sym typeface="Calibri"/>
              </a:rPr>
              <a:t>What is the charge for the </a:t>
            </a:r>
            <a:br>
              <a:rPr b="0" i="0" lang="en-US" sz="3600" u="none">
                <a:solidFill>
                  <a:schemeClr val="dk1"/>
                </a:solidFill>
                <a:latin typeface="Calibri"/>
                <a:ea typeface="Calibri"/>
                <a:cs typeface="Calibri"/>
                <a:sym typeface="Calibri"/>
              </a:rPr>
            </a:br>
            <a:r>
              <a:rPr b="0" i="0" lang="en-US" sz="3600" u="none">
                <a:solidFill>
                  <a:schemeClr val="dk1"/>
                </a:solidFill>
                <a:latin typeface="Calibri"/>
                <a:ea typeface="Calibri"/>
                <a:cs typeface="Calibri"/>
                <a:sym typeface="Calibri"/>
              </a:rPr>
              <a:t>Affirmative Action Team?</a:t>
            </a:r>
            <a:endParaRPr/>
          </a:p>
        </p:txBody>
      </p:sp>
      <p:sp>
        <p:nvSpPr>
          <p:cNvPr id="99" name="Google Shape;99;g326a5b4707b_0_33"/>
          <p:cNvSpPr txBox="1"/>
          <p:nvPr>
            <p:ph idx="1" type="body"/>
          </p:nvPr>
        </p:nvSpPr>
        <p:spPr>
          <a:xfrm>
            <a:off x="0" y="2271075"/>
            <a:ext cx="9144000" cy="4351200"/>
          </a:xfrm>
          <a:prstGeom prst="rect">
            <a:avLst/>
          </a:prstGeom>
          <a:solidFill>
            <a:srgbClr val="BDD7EE">
              <a:alpha val="91370"/>
            </a:srgbClr>
          </a:solidFill>
          <a:ln>
            <a:noFill/>
          </a:ln>
        </p:spPr>
        <p:txBody>
          <a:bodyPr anchorCtr="0" anchor="t" bIns="45700" lIns="91425" spcFirstLastPara="1" rIns="91425" wrap="square" tIns="45700">
            <a:normAutofit/>
          </a:bodyPr>
          <a:lstStyle/>
          <a:p>
            <a:pPr indent="-171450" lvl="0" marL="171450" marR="0" rtl="0" algn="l">
              <a:lnSpc>
                <a:spcPct val="80000"/>
              </a:lnSpc>
              <a:spcBef>
                <a:spcPts val="0"/>
              </a:spcBef>
              <a:spcAft>
                <a:spcPts val="0"/>
              </a:spcAft>
              <a:buClr>
                <a:srgbClr val="404040"/>
              </a:buClr>
              <a:buSzPts val="2100"/>
              <a:buFont typeface="Noto Sans Symbols"/>
              <a:buChar char="🠶"/>
            </a:pPr>
            <a:r>
              <a:rPr b="0" i="0" lang="en-US" sz="2100" u="sng">
                <a:solidFill>
                  <a:srgbClr val="404040"/>
                </a:solidFill>
                <a:latin typeface="Calibri"/>
                <a:ea typeface="Calibri"/>
                <a:cs typeface="Calibri"/>
                <a:sym typeface="Calibri"/>
              </a:rPr>
              <a:t>Implement the requirements of:</a:t>
            </a:r>
            <a:endParaRPr/>
          </a:p>
          <a:p>
            <a:pPr indent="-62865" lvl="1" marL="514350" marR="0" rtl="0" algn="l">
              <a:lnSpc>
                <a:spcPct val="80000"/>
              </a:lnSpc>
              <a:spcBef>
                <a:spcPts val="300"/>
              </a:spcBef>
              <a:spcAft>
                <a:spcPts val="0"/>
              </a:spcAft>
              <a:buClr>
                <a:schemeClr val="dk1"/>
              </a:buClr>
              <a:buSzPts val="1710"/>
              <a:buFont typeface="Noto Sans Symbols"/>
              <a:buNone/>
            </a:pPr>
            <a:r>
              <a:t/>
            </a:r>
            <a:endParaRPr b="0" i="0" sz="1800" u="none" cap="none" strike="noStrike">
              <a:solidFill>
                <a:srgbClr val="404040"/>
              </a:solidFill>
              <a:latin typeface="Calibri"/>
              <a:ea typeface="Calibri"/>
              <a:cs typeface="Calibri"/>
              <a:sym typeface="Calibri"/>
            </a:endParaRPr>
          </a:p>
          <a:p>
            <a:pPr indent="-171450" lvl="1" marL="514350" marR="0" rtl="0" algn="l">
              <a:lnSpc>
                <a:spcPct val="80000"/>
              </a:lnSpc>
              <a:spcBef>
                <a:spcPts val="300"/>
              </a:spcBef>
              <a:spcAft>
                <a:spcPts val="0"/>
              </a:spcAft>
              <a:buClr>
                <a:srgbClr val="404040"/>
              </a:buClr>
              <a:buSzPts val="1710"/>
              <a:buFont typeface="Noto Sans Symbols"/>
              <a:buChar char="⮚"/>
            </a:pPr>
            <a:r>
              <a:rPr b="0" i="0" lang="en-US" sz="1800" u="none" cap="none" strike="noStrike">
                <a:solidFill>
                  <a:srgbClr val="404040"/>
                </a:solidFill>
                <a:latin typeface="Calibri"/>
                <a:ea typeface="Calibri"/>
                <a:cs typeface="Calibri"/>
                <a:sym typeface="Calibri"/>
              </a:rPr>
              <a:t>NJ Title VI – the NJ Constitution guarantees each child in the public schools equal education opportunity regardless of race, color, creed, religion, sex, ancestry, nationa</a:t>
            </a:r>
            <a:r>
              <a:rPr b="0" i="0" lang="en-US" sz="1800" u="none" cap="none" strike="noStrike">
                <a:solidFill>
                  <a:srgbClr val="404040"/>
                </a:solidFill>
                <a:latin typeface="Calibri"/>
                <a:ea typeface="Calibri"/>
                <a:cs typeface="Calibri"/>
                <a:sym typeface="Calibri"/>
              </a:rPr>
              <a:t>l </a:t>
            </a:r>
            <a:r>
              <a:rPr b="0" i="0" lang="en-US" sz="1800" u="none" cap="none" strike="noStrike">
                <a:solidFill>
                  <a:srgbClr val="404040"/>
                </a:solidFill>
                <a:latin typeface="Calibri"/>
                <a:ea typeface="Calibri"/>
                <a:cs typeface="Calibri"/>
                <a:sym typeface="Calibri"/>
              </a:rPr>
              <a:t>origin, social or economic status.</a:t>
            </a:r>
            <a:endParaRPr b="0" i="0" sz="1800" u="none" cap="none" strike="noStrike">
              <a:solidFill>
                <a:srgbClr val="404040"/>
              </a:solidFill>
              <a:latin typeface="Calibri"/>
              <a:ea typeface="Calibri"/>
              <a:cs typeface="Calibri"/>
              <a:sym typeface="Calibri"/>
            </a:endParaRPr>
          </a:p>
          <a:p>
            <a:pPr indent="-177165" lvl="1" marL="514350" marR="0" rtl="0" algn="l">
              <a:lnSpc>
                <a:spcPct val="80000"/>
              </a:lnSpc>
              <a:spcBef>
                <a:spcPts val="300"/>
              </a:spcBef>
              <a:spcAft>
                <a:spcPts val="0"/>
              </a:spcAft>
              <a:buClr>
                <a:srgbClr val="404040"/>
              </a:buClr>
              <a:buSzPts val="1800"/>
              <a:buChar char="⮚"/>
            </a:pPr>
            <a:r>
              <a:t/>
            </a:r>
            <a:endParaRPr>
              <a:solidFill>
                <a:srgbClr val="404040"/>
              </a:solidFill>
            </a:endParaRPr>
          </a:p>
          <a:p>
            <a:pPr indent="-171450" lvl="1" marL="514350" marR="0" rtl="0" algn="l">
              <a:lnSpc>
                <a:spcPct val="80000"/>
              </a:lnSpc>
              <a:spcBef>
                <a:spcPts val="300"/>
              </a:spcBef>
              <a:spcAft>
                <a:spcPts val="0"/>
              </a:spcAft>
              <a:buClr>
                <a:srgbClr val="404040"/>
              </a:buClr>
              <a:buSzPts val="1710"/>
              <a:buFont typeface="Noto Sans Symbols"/>
              <a:buChar char="⮚"/>
            </a:pPr>
            <a:r>
              <a:rPr b="0" i="0" lang="en-US" sz="1800" u="none" cap="none" strike="noStrike">
                <a:solidFill>
                  <a:srgbClr val="404040"/>
                </a:solidFill>
                <a:latin typeface="Calibri"/>
                <a:ea typeface="Calibri"/>
                <a:cs typeface="Calibri"/>
                <a:sym typeface="Calibri"/>
              </a:rPr>
              <a:t>Title IX – No person…..shall, on the basis of sex, be excluded from participation in, be denied benefits of, or be subjected to discrimination under</a:t>
            </a:r>
            <a:r>
              <a:rPr lang="en-US"/>
              <a:t> </a:t>
            </a:r>
            <a:r>
              <a:rPr b="0" i="0" lang="en-US" sz="1800" u="none" cap="none" strike="noStrike">
                <a:solidFill>
                  <a:srgbClr val="404040"/>
                </a:solidFill>
                <a:latin typeface="Calibri"/>
                <a:ea typeface="Calibri"/>
                <a:cs typeface="Calibri"/>
                <a:sym typeface="Calibri"/>
              </a:rPr>
              <a:t>any educational program or activity receiving Federal Financial Assistance. 				</a:t>
            </a:r>
            <a:endParaRPr/>
          </a:p>
          <a:p>
            <a:pPr indent="-171450" lvl="0" marL="171450" marR="0" rtl="0" algn="l">
              <a:lnSpc>
                <a:spcPct val="80000"/>
              </a:lnSpc>
              <a:spcBef>
                <a:spcPts val="700"/>
              </a:spcBef>
              <a:spcAft>
                <a:spcPts val="0"/>
              </a:spcAft>
              <a:buClr>
                <a:srgbClr val="404040"/>
              </a:buClr>
              <a:buSzPts val="2100"/>
              <a:buFont typeface="Arial"/>
              <a:buNone/>
            </a:pPr>
            <a:r>
              <a:rPr b="1" i="0" lang="en-US" sz="2100" u="none">
                <a:solidFill>
                  <a:srgbClr val="404040"/>
                </a:solidFill>
                <a:latin typeface="Calibri"/>
                <a:ea typeface="Calibri"/>
                <a:cs typeface="Calibri"/>
                <a:sym typeface="Calibri"/>
              </a:rPr>
              <a:t>	</a:t>
            </a:r>
            <a:endParaRPr/>
          </a:p>
          <a:p>
            <a:pPr indent="-38100" lvl="0" marL="171450" marR="0" rtl="0" algn="l">
              <a:lnSpc>
                <a:spcPct val="90000"/>
              </a:lnSpc>
              <a:spcBef>
                <a:spcPts val="750"/>
              </a:spcBef>
              <a:spcAft>
                <a:spcPts val="0"/>
              </a:spcAft>
              <a:buClr>
                <a:schemeClr val="dk1"/>
              </a:buClr>
              <a:buSzPts val="2100"/>
              <a:buFont typeface="Arial"/>
              <a:buNone/>
            </a:pPr>
            <a:r>
              <a:t/>
            </a:r>
            <a:endParaRPr b="1" i="0" sz="2100" u="none">
              <a:solidFill>
                <a:srgbClr val="404040"/>
              </a:solidFill>
              <a:latin typeface="Calibri"/>
              <a:ea typeface="Calibri"/>
              <a:cs typeface="Calibri"/>
              <a:sym typeface="Calibri"/>
            </a:endParaRPr>
          </a:p>
        </p:txBody>
      </p:sp>
      <p:pic>
        <p:nvPicPr>
          <p:cNvPr id="100" name="Google Shape;100;g326a5b4707b_0_33" title="lions-webuseonly.png"/>
          <p:cNvPicPr preferRelativeResize="0"/>
          <p:nvPr/>
        </p:nvPicPr>
        <p:blipFill>
          <a:blip r:embed="rId3">
            <a:alphaModFix/>
          </a:blip>
          <a:stretch>
            <a:fillRect/>
          </a:stretch>
        </p:blipFill>
        <p:spPr>
          <a:xfrm>
            <a:off x="227923" y="158150"/>
            <a:ext cx="1750748" cy="1278023"/>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DD7EE">
            <a:alpha val="91372"/>
          </a:srgbClr>
        </a:solidFill>
      </p:bgPr>
    </p:bg>
    <p:spTree>
      <p:nvGrpSpPr>
        <p:cNvPr id="104" name="Shape 104"/>
        <p:cNvGrpSpPr/>
        <p:nvPr/>
      </p:nvGrpSpPr>
      <p:grpSpPr>
        <a:xfrm>
          <a:off x="0" y="0"/>
          <a:ext cx="0" cy="0"/>
          <a:chOff x="0" y="0"/>
          <a:chExt cx="0" cy="0"/>
        </a:xfrm>
      </p:grpSpPr>
      <p:sp>
        <p:nvSpPr>
          <p:cNvPr id="105" name="Google Shape;105;p3"/>
          <p:cNvSpPr txBox="1"/>
          <p:nvPr>
            <p:ph type="title"/>
          </p:nvPr>
        </p:nvSpPr>
        <p:spPr>
          <a:xfrm>
            <a:off x="2519900" y="249675"/>
            <a:ext cx="6153300" cy="1325700"/>
          </a:xfrm>
          <a:prstGeom prst="rect">
            <a:avLst/>
          </a:prstGeom>
          <a:solidFill>
            <a:srgbClr val="BDD7EE"/>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600"/>
              <a:buFont typeface="Calibri"/>
              <a:buNone/>
            </a:pPr>
            <a:r>
              <a:rPr lang="en-US" sz="3600"/>
              <a:t>Affirmative Action Officers </a:t>
            </a:r>
            <a:endParaRPr/>
          </a:p>
        </p:txBody>
      </p:sp>
      <p:sp>
        <p:nvSpPr>
          <p:cNvPr id="106" name="Google Shape;106;p3"/>
          <p:cNvSpPr txBox="1"/>
          <p:nvPr>
            <p:ph idx="1" type="body"/>
          </p:nvPr>
        </p:nvSpPr>
        <p:spPr>
          <a:xfrm>
            <a:off x="0" y="1825625"/>
            <a:ext cx="9144000" cy="5032500"/>
          </a:xfrm>
          <a:prstGeom prst="rect">
            <a:avLst/>
          </a:prstGeom>
          <a:solidFill>
            <a:srgbClr val="BDD7EE">
              <a:alpha val="91372"/>
            </a:srgbClr>
          </a:solidFill>
          <a:ln>
            <a:noFill/>
          </a:ln>
        </p:spPr>
        <p:txBody>
          <a:bodyPr anchorCtr="0" anchor="t" bIns="45700" lIns="91425" spcFirstLastPara="1" rIns="91425" wrap="square" tIns="45700">
            <a:normAutofit/>
          </a:bodyPr>
          <a:lstStyle/>
          <a:p>
            <a:pPr indent="-171450" lvl="1" marL="514350" marR="0" rtl="0" algn="l">
              <a:lnSpc>
                <a:spcPct val="80000"/>
              </a:lnSpc>
              <a:spcBef>
                <a:spcPts val="300"/>
              </a:spcBef>
              <a:spcAft>
                <a:spcPts val="0"/>
              </a:spcAft>
              <a:buClr>
                <a:srgbClr val="404040"/>
              </a:buClr>
              <a:buSzPts val="1800"/>
              <a:buFont typeface="Arial"/>
              <a:buNone/>
            </a:pPr>
            <a:r>
              <a:rPr b="0" i="0" lang="en-US" sz="1800" u="none" cap="none" strike="noStrike">
                <a:solidFill>
                  <a:srgbClr val="404040"/>
                </a:solidFill>
                <a:latin typeface="Calibri"/>
                <a:ea typeface="Calibri"/>
                <a:cs typeface="Calibri"/>
                <a:sym typeface="Calibri"/>
              </a:rPr>
              <a:t>				</a:t>
            </a:r>
            <a:endParaRPr/>
          </a:p>
          <a:p>
            <a:pPr indent="-171450" lvl="0" marL="171450" marR="0" rtl="0" algn="l">
              <a:lnSpc>
                <a:spcPct val="80000"/>
              </a:lnSpc>
              <a:spcBef>
                <a:spcPts val="700"/>
              </a:spcBef>
              <a:spcAft>
                <a:spcPts val="0"/>
              </a:spcAft>
              <a:buClr>
                <a:srgbClr val="404040"/>
              </a:buClr>
              <a:buSzPts val="2100"/>
              <a:buFont typeface="Arial"/>
              <a:buNone/>
            </a:pPr>
            <a:r>
              <a:rPr b="1" lang="en-US">
                <a:solidFill>
                  <a:srgbClr val="404040"/>
                </a:solidFill>
              </a:rPr>
              <a:t>District Affirmative Action Officer &amp; Title IX </a:t>
            </a:r>
            <a:endParaRPr b="1">
              <a:solidFill>
                <a:srgbClr val="404040"/>
              </a:solidFill>
            </a:endParaRPr>
          </a:p>
          <a:p>
            <a:pPr indent="-171450" lvl="0" marL="628650" marR="0" rtl="0" algn="l">
              <a:lnSpc>
                <a:spcPct val="80000"/>
              </a:lnSpc>
              <a:spcBef>
                <a:spcPts val="700"/>
              </a:spcBef>
              <a:spcAft>
                <a:spcPts val="0"/>
              </a:spcAft>
              <a:buClr>
                <a:srgbClr val="404040"/>
              </a:buClr>
              <a:buSzPts val="2100"/>
              <a:buFont typeface="Arial"/>
              <a:buNone/>
            </a:pPr>
            <a:r>
              <a:rPr b="1" lang="en-US">
                <a:solidFill>
                  <a:srgbClr val="404040"/>
                </a:solidFill>
              </a:rPr>
              <a:t>Kimberley J. Chiodi, Ed.D. </a:t>
            </a:r>
            <a:endParaRPr b="1">
              <a:solidFill>
                <a:srgbClr val="404040"/>
              </a:solidFill>
            </a:endParaRPr>
          </a:p>
          <a:p>
            <a:pPr indent="-171450" lvl="0" marL="628650" marR="0" rtl="0" algn="l">
              <a:lnSpc>
                <a:spcPct val="80000"/>
              </a:lnSpc>
              <a:spcBef>
                <a:spcPts val="700"/>
              </a:spcBef>
              <a:spcAft>
                <a:spcPts val="0"/>
              </a:spcAft>
              <a:buClr>
                <a:srgbClr val="404040"/>
              </a:buClr>
              <a:buSzPts val="2100"/>
              <a:buFont typeface="Arial"/>
              <a:buNone/>
            </a:pPr>
            <a:r>
              <a:rPr b="1" lang="en-US">
                <a:solidFill>
                  <a:srgbClr val="404040"/>
                </a:solidFill>
              </a:rPr>
              <a:t>(856) 456-7000, ext. 1315 </a:t>
            </a:r>
            <a:endParaRPr b="1">
              <a:solidFill>
                <a:srgbClr val="404040"/>
              </a:solidFill>
            </a:endParaRPr>
          </a:p>
          <a:p>
            <a:pPr indent="-171450" lvl="0" marL="171450" marR="0" rtl="0" algn="l">
              <a:lnSpc>
                <a:spcPct val="80000"/>
              </a:lnSpc>
              <a:spcBef>
                <a:spcPts val="700"/>
              </a:spcBef>
              <a:spcAft>
                <a:spcPts val="0"/>
              </a:spcAft>
              <a:buClr>
                <a:srgbClr val="404040"/>
              </a:buClr>
              <a:buSzPts val="2100"/>
              <a:buFont typeface="Arial"/>
              <a:buNone/>
            </a:pPr>
            <a:r>
              <a:t/>
            </a:r>
            <a:endParaRPr b="1">
              <a:solidFill>
                <a:srgbClr val="404040"/>
              </a:solidFill>
            </a:endParaRPr>
          </a:p>
          <a:p>
            <a:pPr indent="-171450" lvl="0" marL="171450" marR="0" rtl="0" algn="l">
              <a:lnSpc>
                <a:spcPct val="80000"/>
              </a:lnSpc>
              <a:spcBef>
                <a:spcPts val="700"/>
              </a:spcBef>
              <a:spcAft>
                <a:spcPts val="0"/>
              </a:spcAft>
              <a:buClr>
                <a:srgbClr val="404040"/>
              </a:buClr>
              <a:buSzPts val="2100"/>
              <a:buFont typeface="Arial"/>
              <a:buNone/>
            </a:pPr>
            <a:r>
              <a:rPr b="1" lang="en-US">
                <a:solidFill>
                  <a:srgbClr val="404040"/>
                </a:solidFill>
              </a:rPr>
              <a:t>School Affirmative Action Officers &amp; Title IX </a:t>
            </a:r>
            <a:endParaRPr b="1">
              <a:solidFill>
                <a:srgbClr val="404040"/>
              </a:solidFill>
            </a:endParaRPr>
          </a:p>
          <a:p>
            <a:pPr indent="-171450" lvl="0" marL="171450" marR="0" rtl="0" algn="l">
              <a:lnSpc>
                <a:spcPct val="80000"/>
              </a:lnSpc>
              <a:spcBef>
                <a:spcPts val="700"/>
              </a:spcBef>
              <a:spcAft>
                <a:spcPts val="0"/>
              </a:spcAft>
              <a:buClr>
                <a:srgbClr val="404040"/>
              </a:buClr>
              <a:buSzPts val="2100"/>
              <a:buFont typeface="Arial"/>
              <a:buNone/>
            </a:pPr>
            <a:r>
              <a:rPr b="1" lang="en-US">
                <a:solidFill>
                  <a:srgbClr val="404040"/>
                </a:solidFill>
              </a:rPr>
              <a:t>⮚Gloucester City High School </a:t>
            </a:r>
            <a:endParaRPr b="1">
              <a:solidFill>
                <a:srgbClr val="404040"/>
              </a:solidFill>
            </a:endParaRPr>
          </a:p>
          <a:p>
            <a:pPr indent="-171450" lvl="0" marL="628650" marR="0" rtl="0" algn="l">
              <a:lnSpc>
                <a:spcPct val="80000"/>
              </a:lnSpc>
              <a:spcBef>
                <a:spcPts val="700"/>
              </a:spcBef>
              <a:spcAft>
                <a:spcPts val="0"/>
              </a:spcAft>
              <a:buClr>
                <a:srgbClr val="404040"/>
              </a:buClr>
              <a:buSzPts val="2100"/>
              <a:buFont typeface="Arial"/>
              <a:buNone/>
            </a:pPr>
            <a:r>
              <a:rPr b="1" lang="en-US">
                <a:solidFill>
                  <a:srgbClr val="404040"/>
                </a:solidFill>
              </a:rPr>
              <a:t>Ms. Sarah Finley : (856) 456-7000, ext. 4019 </a:t>
            </a:r>
            <a:endParaRPr b="1">
              <a:solidFill>
                <a:srgbClr val="404040"/>
              </a:solidFill>
            </a:endParaRPr>
          </a:p>
          <a:p>
            <a:pPr indent="-171450" lvl="0" marL="171450" marR="0" rtl="0" algn="l">
              <a:lnSpc>
                <a:spcPct val="80000"/>
              </a:lnSpc>
              <a:spcBef>
                <a:spcPts val="700"/>
              </a:spcBef>
              <a:spcAft>
                <a:spcPts val="0"/>
              </a:spcAft>
              <a:buClr>
                <a:srgbClr val="404040"/>
              </a:buClr>
              <a:buSzPts val="2100"/>
              <a:buFont typeface="Arial"/>
              <a:buNone/>
            </a:pPr>
            <a:r>
              <a:rPr b="1" lang="en-US">
                <a:solidFill>
                  <a:srgbClr val="404040"/>
                </a:solidFill>
              </a:rPr>
              <a:t>⮚Gloucester City Middle School </a:t>
            </a:r>
            <a:endParaRPr b="1">
              <a:solidFill>
                <a:srgbClr val="404040"/>
              </a:solidFill>
            </a:endParaRPr>
          </a:p>
          <a:p>
            <a:pPr indent="-171450" lvl="0" marL="628650" marR="0" rtl="0" algn="l">
              <a:lnSpc>
                <a:spcPct val="80000"/>
              </a:lnSpc>
              <a:spcBef>
                <a:spcPts val="700"/>
              </a:spcBef>
              <a:spcAft>
                <a:spcPts val="0"/>
              </a:spcAft>
              <a:buClr>
                <a:srgbClr val="404040"/>
              </a:buClr>
              <a:buSzPts val="2100"/>
              <a:buFont typeface="Arial"/>
              <a:buNone/>
            </a:pPr>
            <a:r>
              <a:rPr b="1" lang="en-US">
                <a:solidFill>
                  <a:srgbClr val="404040"/>
                </a:solidFill>
              </a:rPr>
              <a:t>Mr. Shane McNichol (856) 456-7000, ext. 3020 </a:t>
            </a:r>
            <a:endParaRPr b="1">
              <a:solidFill>
                <a:srgbClr val="404040"/>
              </a:solidFill>
            </a:endParaRPr>
          </a:p>
          <a:p>
            <a:pPr indent="-171450" lvl="0" marL="171450" marR="0" rtl="0" algn="l">
              <a:lnSpc>
                <a:spcPct val="80000"/>
              </a:lnSpc>
              <a:spcBef>
                <a:spcPts val="700"/>
              </a:spcBef>
              <a:spcAft>
                <a:spcPts val="0"/>
              </a:spcAft>
              <a:buClr>
                <a:srgbClr val="404040"/>
              </a:buClr>
              <a:buSzPts val="2100"/>
              <a:buFont typeface="Arial"/>
              <a:buNone/>
            </a:pPr>
            <a:r>
              <a:rPr b="1" lang="en-US">
                <a:solidFill>
                  <a:srgbClr val="404040"/>
                </a:solidFill>
              </a:rPr>
              <a:t>⮚Cold Springs School </a:t>
            </a:r>
            <a:endParaRPr b="1">
              <a:solidFill>
                <a:srgbClr val="404040"/>
              </a:solidFill>
            </a:endParaRPr>
          </a:p>
          <a:p>
            <a:pPr indent="-171450" lvl="0" marL="628650" marR="0" rtl="0" algn="l">
              <a:lnSpc>
                <a:spcPct val="80000"/>
              </a:lnSpc>
              <a:spcBef>
                <a:spcPts val="700"/>
              </a:spcBef>
              <a:spcAft>
                <a:spcPts val="0"/>
              </a:spcAft>
              <a:buClr>
                <a:srgbClr val="404040"/>
              </a:buClr>
              <a:buSzPts val="2100"/>
              <a:buFont typeface="Arial"/>
              <a:buNone/>
            </a:pPr>
            <a:r>
              <a:rPr b="1" lang="en-US">
                <a:solidFill>
                  <a:srgbClr val="404040"/>
                </a:solidFill>
              </a:rPr>
              <a:t>Ms. Rory Boettcher: (856) 456-7000, ext. 2024</a:t>
            </a:r>
            <a:endParaRPr b="1" i="0" sz="2100" u="none">
              <a:solidFill>
                <a:srgbClr val="404040"/>
              </a:solidFill>
              <a:latin typeface="Calibri"/>
              <a:ea typeface="Calibri"/>
              <a:cs typeface="Calibri"/>
              <a:sym typeface="Calibri"/>
            </a:endParaRPr>
          </a:p>
        </p:txBody>
      </p:sp>
      <p:pic>
        <p:nvPicPr>
          <p:cNvPr id="107" name="Google Shape;107;p3" title="lions-webuseonly.png"/>
          <p:cNvPicPr preferRelativeResize="0"/>
          <p:nvPr/>
        </p:nvPicPr>
        <p:blipFill>
          <a:blip r:embed="rId3">
            <a:alphaModFix/>
          </a:blip>
          <a:stretch>
            <a:fillRect/>
          </a:stretch>
        </p:blipFill>
        <p:spPr>
          <a:xfrm>
            <a:off x="227923" y="158150"/>
            <a:ext cx="1750748" cy="1278023"/>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DD7EE">
            <a:alpha val="91370"/>
          </a:srgbClr>
        </a:solidFill>
      </p:bgPr>
    </p:bg>
    <p:spTree>
      <p:nvGrpSpPr>
        <p:cNvPr id="111" name="Shape 111"/>
        <p:cNvGrpSpPr/>
        <p:nvPr/>
      </p:nvGrpSpPr>
      <p:grpSpPr>
        <a:xfrm>
          <a:off x="0" y="0"/>
          <a:ext cx="0" cy="0"/>
          <a:chOff x="0" y="0"/>
          <a:chExt cx="0" cy="0"/>
        </a:xfrm>
      </p:grpSpPr>
      <p:sp>
        <p:nvSpPr>
          <p:cNvPr id="112" name="Google Shape;112;g326a5b4707b_0_47"/>
          <p:cNvSpPr txBox="1"/>
          <p:nvPr>
            <p:ph type="title"/>
          </p:nvPr>
        </p:nvSpPr>
        <p:spPr>
          <a:xfrm>
            <a:off x="2519900" y="249675"/>
            <a:ext cx="6153300" cy="1325700"/>
          </a:xfrm>
          <a:prstGeom prst="rect">
            <a:avLst/>
          </a:prstGeom>
          <a:solidFill>
            <a:srgbClr val="BDD7EE"/>
          </a:solid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1100"/>
              <a:buFont typeface="Arial"/>
              <a:buNone/>
            </a:pPr>
            <a:r>
              <a:rPr lang="en-US" sz="3000">
                <a:latin typeface="Oswald"/>
                <a:ea typeface="Oswald"/>
                <a:cs typeface="Oswald"/>
                <a:sym typeface="Oswald"/>
              </a:rPr>
              <a:t>What does affirmative action cover?</a:t>
            </a:r>
            <a:endParaRPr sz="3600"/>
          </a:p>
        </p:txBody>
      </p:sp>
      <p:sp>
        <p:nvSpPr>
          <p:cNvPr id="113" name="Google Shape;113;g326a5b4707b_0_47"/>
          <p:cNvSpPr txBox="1"/>
          <p:nvPr>
            <p:ph idx="1" type="body"/>
          </p:nvPr>
        </p:nvSpPr>
        <p:spPr>
          <a:xfrm>
            <a:off x="0" y="1825625"/>
            <a:ext cx="9144000" cy="5032500"/>
          </a:xfrm>
          <a:prstGeom prst="rect">
            <a:avLst/>
          </a:prstGeom>
          <a:solidFill>
            <a:srgbClr val="BDD7EE">
              <a:alpha val="91370"/>
            </a:srgbClr>
          </a:solidFill>
          <a:ln>
            <a:noFill/>
          </a:ln>
        </p:spPr>
        <p:txBody>
          <a:bodyPr anchorCtr="0" anchor="t" bIns="45700" lIns="91425" spcFirstLastPara="1" rIns="91425" wrap="square" tIns="45700">
            <a:normAutofit/>
          </a:bodyPr>
          <a:lstStyle/>
          <a:p>
            <a:pPr indent="-171450" lvl="1" marL="514350" marR="0" rtl="0" algn="l">
              <a:lnSpc>
                <a:spcPct val="80000"/>
              </a:lnSpc>
              <a:spcBef>
                <a:spcPts val="300"/>
              </a:spcBef>
              <a:spcAft>
                <a:spcPts val="0"/>
              </a:spcAft>
              <a:buClr>
                <a:srgbClr val="404040"/>
              </a:buClr>
              <a:buSzPts val="1800"/>
              <a:buFont typeface="Arial"/>
              <a:buNone/>
            </a:pPr>
            <a:r>
              <a:rPr b="0" i="0" lang="en-US" sz="1800" u="none" cap="none" strike="noStrike">
                <a:solidFill>
                  <a:srgbClr val="404040"/>
                </a:solidFill>
                <a:latin typeface="Calibri"/>
                <a:ea typeface="Calibri"/>
                <a:cs typeface="Calibri"/>
                <a:sym typeface="Calibri"/>
              </a:rPr>
              <a:t>				</a:t>
            </a:r>
            <a:endParaRPr/>
          </a:p>
          <a:p>
            <a:pPr indent="-342900" lvl="0" marL="457200" rtl="0" algn="l">
              <a:lnSpc>
                <a:spcPct val="115000"/>
              </a:lnSpc>
              <a:spcBef>
                <a:spcPts val="0"/>
              </a:spcBef>
              <a:spcAft>
                <a:spcPts val="0"/>
              </a:spcAft>
              <a:buClr>
                <a:schemeClr val="dk1"/>
              </a:buClr>
              <a:buSzPts val="1800"/>
              <a:buFont typeface="Average"/>
              <a:buChar char="●"/>
            </a:pPr>
            <a:r>
              <a:rPr b="1" lang="en-US" sz="1800" u="sng">
                <a:latin typeface="Average"/>
                <a:ea typeface="Average"/>
                <a:cs typeface="Average"/>
                <a:sym typeface="Average"/>
              </a:rPr>
              <a:t>Bias and Prejudice</a:t>
            </a:r>
            <a:endParaRPr b="1" sz="1800" u="sng">
              <a:latin typeface="Average"/>
              <a:ea typeface="Average"/>
              <a:cs typeface="Average"/>
              <a:sym typeface="Average"/>
            </a:endParaRPr>
          </a:p>
          <a:p>
            <a:pPr indent="-317500" lvl="1" marL="914400" rtl="0" algn="l">
              <a:lnSpc>
                <a:spcPct val="115000"/>
              </a:lnSpc>
              <a:spcBef>
                <a:spcPts val="0"/>
              </a:spcBef>
              <a:spcAft>
                <a:spcPts val="0"/>
              </a:spcAft>
              <a:buClr>
                <a:schemeClr val="dk1"/>
              </a:buClr>
              <a:buSzPts val="1400"/>
              <a:buFont typeface="Average"/>
              <a:buChar char="○"/>
            </a:pPr>
            <a:r>
              <a:rPr lang="en-US" sz="1400">
                <a:latin typeface="Average"/>
                <a:ea typeface="Average"/>
                <a:cs typeface="Average"/>
                <a:sym typeface="Average"/>
              </a:rPr>
              <a:t>A “bias related act” is an act directed at a person, group of persons, private property, or public property that is motivated in whole or part by racial, gender, disability, religion or sexual orientation, or ethnic prejudice.  A bias-related act need not involve conduct that constitutes a criminal offense.  All hate crimes are also bias-related acts, but not all bias-related acts will constitute a hate crime.ation occurs when an individual is subjected to unequal treatment because of their actual or perceived race</a:t>
            </a:r>
            <a:endParaRPr sz="1400">
              <a:latin typeface="Average"/>
              <a:ea typeface="Average"/>
              <a:cs typeface="Average"/>
              <a:sym typeface="Average"/>
            </a:endParaRPr>
          </a:p>
          <a:p>
            <a:pPr indent="-317500" lvl="1" marL="914400" rtl="0" algn="l">
              <a:lnSpc>
                <a:spcPct val="115000"/>
              </a:lnSpc>
              <a:spcBef>
                <a:spcPts val="0"/>
              </a:spcBef>
              <a:spcAft>
                <a:spcPts val="0"/>
              </a:spcAft>
              <a:buClr>
                <a:schemeClr val="dk1"/>
              </a:buClr>
              <a:buSzPts val="1400"/>
              <a:buFont typeface="Average"/>
              <a:buChar char="○"/>
            </a:pPr>
            <a:r>
              <a:rPr lang="en-US" sz="1400">
                <a:latin typeface="Average"/>
                <a:ea typeface="Average"/>
                <a:cs typeface="Average"/>
                <a:sym typeface="Average"/>
              </a:rPr>
              <a:t>A “hate crime” is any criminal offense where the person or persons committing the offense acted with a purpose to intimidate an individual or group of individuals because of race, color, disability, religion, sexual orientation, or ethnicity.</a:t>
            </a:r>
            <a:endParaRPr sz="1400">
              <a:latin typeface="Average"/>
              <a:ea typeface="Average"/>
              <a:cs typeface="Average"/>
              <a:sym typeface="Average"/>
            </a:endParaRPr>
          </a:p>
          <a:p>
            <a:pPr indent="-342900" lvl="0" marL="457200" rtl="0" algn="l">
              <a:lnSpc>
                <a:spcPct val="115000"/>
              </a:lnSpc>
              <a:spcBef>
                <a:spcPts val="0"/>
              </a:spcBef>
              <a:spcAft>
                <a:spcPts val="0"/>
              </a:spcAft>
              <a:buClr>
                <a:schemeClr val="dk1"/>
              </a:buClr>
              <a:buSzPts val="1800"/>
              <a:buFont typeface="Average"/>
              <a:buChar char="●"/>
            </a:pPr>
            <a:r>
              <a:rPr lang="en-US" sz="1800">
                <a:latin typeface="Average"/>
                <a:ea typeface="Average"/>
                <a:cs typeface="Average"/>
                <a:sym typeface="Average"/>
              </a:rPr>
              <a:t>Both acts are reported to Local Authorities in accordance with mandatory reporting part our MOU.</a:t>
            </a:r>
            <a:endParaRPr b="1"/>
          </a:p>
        </p:txBody>
      </p:sp>
      <p:pic>
        <p:nvPicPr>
          <p:cNvPr id="114" name="Google Shape;114;g326a5b4707b_0_47" title="lions-webuseonly.png"/>
          <p:cNvPicPr preferRelativeResize="0"/>
          <p:nvPr/>
        </p:nvPicPr>
        <p:blipFill>
          <a:blip r:embed="rId3">
            <a:alphaModFix/>
          </a:blip>
          <a:stretch>
            <a:fillRect/>
          </a:stretch>
        </p:blipFill>
        <p:spPr>
          <a:xfrm>
            <a:off x="227923" y="158150"/>
            <a:ext cx="1750748" cy="1278023"/>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DD7EE">
            <a:alpha val="91370"/>
          </a:srgbClr>
        </a:solidFill>
      </p:bgPr>
    </p:bg>
    <p:spTree>
      <p:nvGrpSpPr>
        <p:cNvPr id="118" name="Shape 118"/>
        <p:cNvGrpSpPr/>
        <p:nvPr/>
      </p:nvGrpSpPr>
      <p:grpSpPr>
        <a:xfrm>
          <a:off x="0" y="0"/>
          <a:ext cx="0" cy="0"/>
          <a:chOff x="0" y="0"/>
          <a:chExt cx="0" cy="0"/>
        </a:xfrm>
      </p:grpSpPr>
      <p:sp>
        <p:nvSpPr>
          <p:cNvPr id="119" name="Google Shape;119;g326a5b4707b_0_53"/>
          <p:cNvSpPr txBox="1"/>
          <p:nvPr>
            <p:ph type="title"/>
          </p:nvPr>
        </p:nvSpPr>
        <p:spPr>
          <a:xfrm>
            <a:off x="2519900" y="249675"/>
            <a:ext cx="6153300" cy="1325700"/>
          </a:xfrm>
          <a:prstGeom prst="rect">
            <a:avLst/>
          </a:prstGeom>
          <a:solidFill>
            <a:srgbClr val="BDD7EE"/>
          </a:solid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1100"/>
              <a:buFont typeface="Arial"/>
              <a:buNone/>
            </a:pPr>
            <a:r>
              <a:rPr lang="en-US" sz="3000">
                <a:latin typeface="Oswald"/>
                <a:ea typeface="Oswald"/>
                <a:cs typeface="Oswald"/>
                <a:sym typeface="Oswald"/>
              </a:rPr>
              <a:t>What does affirmative action cover?</a:t>
            </a:r>
            <a:endParaRPr sz="3600"/>
          </a:p>
        </p:txBody>
      </p:sp>
      <p:sp>
        <p:nvSpPr>
          <p:cNvPr id="120" name="Google Shape;120;g326a5b4707b_0_53"/>
          <p:cNvSpPr txBox="1"/>
          <p:nvPr>
            <p:ph idx="1" type="body"/>
          </p:nvPr>
        </p:nvSpPr>
        <p:spPr>
          <a:xfrm>
            <a:off x="0" y="1825625"/>
            <a:ext cx="9144000" cy="5032500"/>
          </a:xfrm>
          <a:prstGeom prst="rect">
            <a:avLst/>
          </a:prstGeom>
          <a:solidFill>
            <a:srgbClr val="BDD7EE">
              <a:alpha val="91370"/>
            </a:srgbClr>
          </a:solidFill>
          <a:ln>
            <a:noFill/>
          </a:ln>
        </p:spPr>
        <p:txBody>
          <a:bodyPr anchorCtr="0" anchor="t" bIns="45700" lIns="91425" spcFirstLastPara="1" rIns="91425" wrap="square" tIns="45700">
            <a:normAutofit fontScale="85000" lnSpcReduction="20000"/>
          </a:bodyPr>
          <a:lstStyle/>
          <a:p>
            <a:pPr indent="-171450" lvl="1" marL="514350" marR="0" rtl="0" algn="l">
              <a:lnSpc>
                <a:spcPct val="80000"/>
              </a:lnSpc>
              <a:spcBef>
                <a:spcPts val="300"/>
              </a:spcBef>
              <a:spcAft>
                <a:spcPts val="0"/>
              </a:spcAft>
              <a:buClr>
                <a:srgbClr val="404040"/>
              </a:buClr>
              <a:buSzPct val="100000"/>
              <a:buFont typeface="Arial"/>
              <a:buNone/>
            </a:pPr>
            <a:r>
              <a:rPr b="0" i="0" lang="en-US" sz="1800" u="none" cap="none" strike="noStrike">
                <a:solidFill>
                  <a:srgbClr val="404040"/>
                </a:solidFill>
                <a:latin typeface="Calibri"/>
                <a:ea typeface="Calibri"/>
                <a:cs typeface="Calibri"/>
                <a:sym typeface="Calibri"/>
              </a:rPr>
              <a:t>				</a:t>
            </a:r>
            <a:endParaRPr/>
          </a:p>
          <a:p>
            <a:pPr indent="-325755" lvl="0" marL="457200" rtl="0" algn="l">
              <a:lnSpc>
                <a:spcPct val="115000"/>
              </a:lnSpc>
              <a:spcBef>
                <a:spcPts val="0"/>
              </a:spcBef>
              <a:spcAft>
                <a:spcPts val="0"/>
              </a:spcAft>
              <a:buClr>
                <a:schemeClr val="dk1"/>
              </a:buClr>
              <a:buSzPct val="100000"/>
              <a:buFont typeface="Average"/>
              <a:buChar char="●"/>
            </a:pPr>
            <a:r>
              <a:rPr b="1" lang="en-US" sz="1800" u="sng">
                <a:latin typeface="Average"/>
                <a:ea typeface="Average"/>
                <a:cs typeface="Average"/>
                <a:sym typeface="Average"/>
              </a:rPr>
              <a:t>Sexual Harassment</a:t>
            </a:r>
            <a:endParaRPr b="1" sz="1800" u="sng">
              <a:latin typeface="Average"/>
              <a:ea typeface="Average"/>
              <a:cs typeface="Average"/>
              <a:sym typeface="Average"/>
            </a:endParaRPr>
          </a:p>
          <a:p>
            <a:pPr indent="-325755" lvl="1" marL="914400" rtl="0" algn="l">
              <a:lnSpc>
                <a:spcPct val="115000"/>
              </a:lnSpc>
              <a:spcBef>
                <a:spcPts val="0"/>
              </a:spcBef>
              <a:spcAft>
                <a:spcPts val="0"/>
              </a:spcAft>
              <a:buClr>
                <a:schemeClr val="dk1"/>
              </a:buClr>
              <a:buSzPct val="100000"/>
              <a:buFont typeface="Average"/>
              <a:buChar char="○"/>
            </a:pPr>
            <a:r>
              <a:rPr lang="en-US">
                <a:latin typeface="Average"/>
                <a:ea typeface="Average"/>
                <a:cs typeface="Average"/>
                <a:sym typeface="Average"/>
              </a:rPr>
              <a:t>Gender-based Harassment - Gender-based harassment that includes acts of verbal, nonverbal, physical aggression, intimidation, or hostility based on gender, but not involving conduct of a sexual nature, may be a form of sex discrimination if it is sufficiently severe, persistent, or pervasive and directed at individuals because of their gender.</a:t>
            </a:r>
            <a:endParaRPr>
              <a:latin typeface="Average"/>
              <a:ea typeface="Average"/>
              <a:cs typeface="Average"/>
              <a:sym typeface="Average"/>
            </a:endParaRPr>
          </a:p>
          <a:p>
            <a:pPr indent="-325755" lvl="1" marL="914400" rtl="0" algn="l">
              <a:lnSpc>
                <a:spcPct val="115000"/>
              </a:lnSpc>
              <a:spcBef>
                <a:spcPts val="0"/>
              </a:spcBef>
              <a:spcAft>
                <a:spcPts val="0"/>
              </a:spcAft>
              <a:buClr>
                <a:schemeClr val="dk1"/>
              </a:buClr>
              <a:buSzPct val="100000"/>
              <a:buFont typeface="Average"/>
              <a:buChar char="○"/>
            </a:pPr>
            <a:r>
              <a:rPr lang="en-US">
                <a:latin typeface="Average"/>
                <a:ea typeface="Average"/>
                <a:cs typeface="Average"/>
                <a:sym typeface="Average"/>
              </a:rPr>
              <a:t>Hostile Environment Sexual Harassment - Sexual harassing conduct (which can include unwelcomed sexual advances, requests for sexual favors or other favors, or other verbal, nonverbal or physical conduct of a sexual nature) by a school staff member that is sufficiently severe, persistent, or pervasive to limit another staff member’s ability to participate in a workplace environment or activity, or to create a hostile or abusive workplace environment.</a:t>
            </a:r>
            <a:endParaRPr>
              <a:latin typeface="Average"/>
              <a:ea typeface="Average"/>
              <a:cs typeface="Average"/>
              <a:sym typeface="Average"/>
            </a:endParaRPr>
          </a:p>
          <a:p>
            <a:pPr indent="-325755" lvl="1" marL="914400" rtl="0" algn="l">
              <a:lnSpc>
                <a:spcPct val="115000"/>
              </a:lnSpc>
              <a:spcBef>
                <a:spcPts val="0"/>
              </a:spcBef>
              <a:spcAft>
                <a:spcPts val="0"/>
              </a:spcAft>
              <a:buClr>
                <a:schemeClr val="dk1"/>
              </a:buClr>
              <a:buSzPct val="100000"/>
              <a:buFont typeface="Average"/>
              <a:buChar char="○"/>
            </a:pPr>
            <a:r>
              <a:rPr lang="en-US">
                <a:latin typeface="Average"/>
                <a:ea typeface="Average"/>
                <a:cs typeface="Average"/>
                <a:sym typeface="Average"/>
              </a:rPr>
              <a:t>Quid Pro Quo Harassment - When a school staff member explicitly or implicitly conditions another school staff member’s conditions of employment on the staff member’s submission to </a:t>
            </a:r>
            <a:r>
              <a:rPr lang="en-US">
                <a:latin typeface="Average"/>
                <a:ea typeface="Average"/>
                <a:cs typeface="Average"/>
                <a:sym typeface="Average"/>
              </a:rPr>
              <a:t>unwelcome</a:t>
            </a:r>
            <a:r>
              <a:rPr lang="en-US">
                <a:latin typeface="Average"/>
                <a:ea typeface="Average"/>
                <a:cs typeface="Average"/>
                <a:sym typeface="Average"/>
              </a:rPr>
              <a:t> sexual advances, requests for sexual favors, or other favors, or other verbal, nonverbal or physical conduct of a sexual nature.  Quid Pro Quo Harassment is equally unlawful whether the staff member resists and suffers the threatened harm or submits and thus avoids the threatened harm.</a:t>
            </a:r>
            <a:endParaRPr>
              <a:latin typeface="Average"/>
              <a:ea typeface="Average"/>
              <a:cs typeface="Average"/>
              <a:sym typeface="Average"/>
            </a:endParaRPr>
          </a:p>
          <a:p>
            <a:pPr indent="-325755" lvl="0" marL="457200" rtl="0" algn="l">
              <a:lnSpc>
                <a:spcPct val="115000"/>
              </a:lnSpc>
              <a:spcBef>
                <a:spcPts val="0"/>
              </a:spcBef>
              <a:spcAft>
                <a:spcPts val="0"/>
              </a:spcAft>
              <a:buClr>
                <a:schemeClr val="dk1"/>
              </a:buClr>
              <a:buSzPct val="100000"/>
              <a:buFont typeface="Average"/>
              <a:buChar char="●"/>
            </a:pPr>
            <a:r>
              <a:rPr b="1" lang="en-US" sz="1800" u="sng">
                <a:latin typeface="Average"/>
                <a:ea typeface="Average"/>
                <a:cs typeface="Average"/>
                <a:sym typeface="Average"/>
              </a:rPr>
              <a:t>Intolerance</a:t>
            </a:r>
            <a:endParaRPr b="1" sz="1800" u="sng">
              <a:latin typeface="Average"/>
              <a:ea typeface="Average"/>
              <a:cs typeface="Average"/>
              <a:sym typeface="Average"/>
            </a:endParaRPr>
          </a:p>
          <a:p>
            <a:pPr indent="-325755" lvl="1" marL="914400" rtl="0" algn="l">
              <a:lnSpc>
                <a:spcPct val="115000"/>
              </a:lnSpc>
              <a:spcBef>
                <a:spcPts val="0"/>
              </a:spcBef>
              <a:spcAft>
                <a:spcPts val="0"/>
              </a:spcAft>
              <a:buClr>
                <a:schemeClr val="dk1"/>
              </a:buClr>
              <a:buSzPct val="100000"/>
              <a:buFont typeface="Average"/>
              <a:buChar char="○"/>
            </a:pPr>
            <a:r>
              <a:rPr lang="en-US">
                <a:latin typeface="Average"/>
                <a:ea typeface="Average"/>
                <a:cs typeface="Average"/>
                <a:sym typeface="Average"/>
              </a:rPr>
              <a:t>Unwillingness or refusal to tolerate or respect contrary opinions or beliefs of different races or backgrounds.</a:t>
            </a:r>
            <a:endParaRPr>
              <a:latin typeface="Average"/>
              <a:ea typeface="Average"/>
              <a:cs typeface="Average"/>
              <a:sym typeface="Average"/>
            </a:endParaRPr>
          </a:p>
          <a:p>
            <a:pPr indent="-325755" lvl="1" marL="914400" rtl="0" algn="l">
              <a:lnSpc>
                <a:spcPct val="115000"/>
              </a:lnSpc>
              <a:spcBef>
                <a:spcPts val="0"/>
              </a:spcBef>
              <a:spcAft>
                <a:spcPts val="0"/>
              </a:spcAft>
              <a:buClr>
                <a:schemeClr val="dk1"/>
              </a:buClr>
              <a:buSzPct val="100000"/>
              <a:buFont typeface="Average"/>
              <a:buChar char="○"/>
            </a:pPr>
            <a:r>
              <a:rPr lang="en-US">
                <a:latin typeface="Average"/>
                <a:ea typeface="Average"/>
                <a:cs typeface="Average"/>
                <a:sym typeface="Average"/>
              </a:rPr>
              <a:t> This can be with religions, groups, races, ethnic backgrounds</a:t>
            </a:r>
            <a:endParaRPr>
              <a:latin typeface="Average"/>
              <a:ea typeface="Average"/>
              <a:cs typeface="Average"/>
              <a:sym typeface="Average"/>
            </a:endParaRPr>
          </a:p>
        </p:txBody>
      </p:sp>
      <p:pic>
        <p:nvPicPr>
          <p:cNvPr id="121" name="Google Shape;121;g326a5b4707b_0_53" title="lions-webuseonly.png"/>
          <p:cNvPicPr preferRelativeResize="0"/>
          <p:nvPr/>
        </p:nvPicPr>
        <p:blipFill>
          <a:blip r:embed="rId3">
            <a:alphaModFix/>
          </a:blip>
          <a:stretch>
            <a:fillRect/>
          </a:stretch>
        </p:blipFill>
        <p:spPr>
          <a:xfrm>
            <a:off x="227923" y="158150"/>
            <a:ext cx="1750748" cy="1278023"/>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DD7EE">
            <a:alpha val="91370"/>
          </a:srgbClr>
        </a:solidFill>
      </p:bgPr>
    </p:bg>
    <p:spTree>
      <p:nvGrpSpPr>
        <p:cNvPr id="125" name="Shape 125"/>
        <p:cNvGrpSpPr/>
        <p:nvPr/>
      </p:nvGrpSpPr>
      <p:grpSpPr>
        <a:xfrm>
          <a:off x="0" y="0"/>
          <a:ext cx="0" cy="0"/>
          <a:chOff x="0" y="0"/>
          <a:chExt cx="0" cy="0"/>
        </a:xfrm>
      </p:grpSpPr>
      <p:sp>
        <p:nvSpPr>
          <p:cNvPr id="126" name="Google Shape;126;g326a5b4707b_0_59"/>
          <p:cNvSpPr txBox="1"/>
          <p:nvPr>
            <p:ph type="title"/>
          </p:nvPr>
        </p:nvSpPr>
        <p:spPr>
          <a:xfrm>
            <a:off x="2519900" y="249675"/>
            <a:ext cx="6153300" cy="1325700"/>
          </a:xfrm>
          <a:prstGeom prst="rect">
            <a:avLst/>
          </a:prstGeom>
          <a:solidFill>
            <a:srgbClr val="BDD7EE"/>
          </a:solid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1100"/>
              <a:buFont typeface="Arial"/>
              <a:buNone/>
            </a:pPr>
            <a:r>
              <a:rPr lang="en-US" sz="3000">
                <a:latin typeface="Oswald"/>
                <a:ea typeface="Oswald"/>
                <a:cs typeface="Oswald"/>
                <a:sym typeface="Oswald"/>
              </a:rPr>
              <a:t>What does affirmative action cover?</a:t>
            </a:r>
            <a:endParaRPr sz="3600"/>
          </a:p>
        </p:txBody>
      </p:sp>
      <p:sp>
        <p:nvSpPr>
          <p:cNvPr id="127" name="Google Shape;127;g326a5b4707b_0_59"/>
          <p:cNvSpPr txBox="1"/>
          <p:nvPr>
            <p:ph idx="1" type="body"/>
          </p:nvPr>
        </p:nvSpPr>
        <p:spPr>
          <a:xfrm>
            <a:off x="0" y="1825625"/>
            <a:ext cx="4572000" cy="5032500"/>
          </a:xfrm>
          <a:prstGeom prst="rect">
            <a:avLst/>
          </a:prstGeom>
          <a:solidFill>
            <a:srgbClr val="BDD7EE">
              <a:alpha val="91370"/>
            </a:srgbClr>
          </a:solidFill>
          <a:ln>
            <a:noFill/>
          </a:ln>
        </p:spPr>
        <p:txBody>
          <a:bodyPr anchorCtr="0" anchor="t" bIns="45700" lIns="91425" spcFirstLastPara="1" rIns="91425" wrap="square" tIns="45700">
            <a:normAutofit/>
          </a:bodyPr>
          <a:lstStyle/>
          <a:p>
            <a:pPr indent="-171450" lvl="1" marL="514350" marR="0" rtl="0" algn="l">
              <a:lnSpc>
                <a:spcPct val="80000"/>
              </a:lnSpc>
              <a:spcBef>
                <a:spcPts val="300"/>
              </a:spcBef>
              <a:spcAft>
                <a:spcPts val="0"/>
              </a:spcAft>
              <a:buClr>
                <a:srgbClr val="404040"/>
              </a:buClr>
              <a:buSzPts val="1800"/>
              <a:buFont typeface="Arial"/>
              <a:buNone/>
            </a:pPr>
            <a:r>
              <a:rPr b="0" i="0" lang="en-US" sz="1800" u="none" cap="none" strike="noStrike">
                <a:solidFill>
                  <a:srgbClr val="404040"/>
                </a:solidFill>
                <a:latin typeface="Calibri"/>
                <a:ea typeface="Calibri"/>
                <a:cs typeface="Calibri"/>
                <a:sym typeface="Calibri"/>
              </a:rPr>
              <a:t>				</a:t>
            </a:r>
            <a:endParaRPr/>
          </a:p>
          <a:p>
            <a:pPr indent="0" lvl="0" marL="0" rtl="0" algn="l">
              <a:lnSpc>
                <a:spcPct val="115000"/>
              </a:lnSpc>
              <a:spcBef>
                <a:spcPts val="0"/>
              </a:spcBef>
              <a:spcAft>
                <a:spcPts val="0"/>
              </a:spcAft>
              <a:buClr>
                <a:schemeClr val="dk1"/>
              </a:buClr>
              <a:buSzPts val="1100"/>
              <a:buFont typeface="Arial"/>
              <a:buNone/>
            </a:pPr>
            <a:r>
              <a:rPr lang="en-US" sz="1600">
                <a:latin typeface="Average"/>
                <a:ea typeface="Average"/>
                <a:cs typeface="Average"/>
                <a:sym typeface="Average"/>
              </a:rPr>
              <a:t>Protected Characteristics</a:t>
            </a:r>
            <a:endParaRPr sz="1600">
              <a:latin typeface="Average"/>
              <a:ea typeface="Average"/>
              <a:cs typeface="Average"/>
              <a:sym typeface="Average"/>
            </a:endParaRPr>
          </a:p>
          <a:p>
            <a:pPr indent="-330200" lvl="0" marL="457200" rtl="0" algn="l">
              <a:lnSpc>
                <a:spcPct val="115000"/>
              </a:lnSpc>
              <a:spcBef>
                <a:spcPts val="1600"/>
              </a:spcBef>
              <a:spcAft>
                <a:spcPts val="0"/>
              </a:spcAft>
              <a:buClr>
                <a:schemeClr val="dk1"/>
              </a:buClr>
              <a:buSzPts val="1600"/>
              <a:buFont typeface="Average"/>
              <a:buChar char="●"/>
            </a:pPr>
            <a:r>
              <a:rPr lang="en-US" sz="1600">
                <a:latin typeface="Average"/>
                <a:ea typeface="Average"/>
                <a:cs typeface="Average"/>
                <a:sym typeface="Average"/>
              </a:rPr>
              <a:t>Race</a:t>
            </a:r>
            <a:endParaRPr sz="1600">
              <a:latin typeface="Average"/>
              <a:ea typeface="Average"/>
              <a:cs typeface="Average"/>
              <a:sym typeface="Average"/>
            </a:endParaRPr>
          </a:p>
          <a:p>
            <a:pPr indent="-330200" lvl="0" marL="457200" rtl="0" algn="l">
              <a:lnSpc>
                <a:spcPct val="115000"/>
              </a:lnSpc>
              <a:spcBef>
                <a:spcPts val="0"/>
              </a:spcBef>
              <a:spcAft>
                <a:spcPts val="0"/>
              </a:spcAft>
              <a:buClr>
                <a:schemeClr val="dk1"/>
              </a:buClr>
              <a:buSzPts val="1600"/>
              <a:buFont typeface="Average"/>
              <a:buChar char="●"/>
            </a:pPr>
            <a:r>
              <a:rPr lang="en-US" sz="1600">
                <a:latin typeface="Average"/>
                <a:ea typeface="Average"/>
                <a:cs typeface="Average"/>
                <a:sym typeface="Average"/>
              </a:rPr>
              <a:t>Creed</a:t>
            </a:r>
            <a:endParaRPr sz="1600">
              <a:latin typeface="Average"/>
              <a:ea typeface="Average"/>
              <a:cs typeface="Average"/>
              <a:sym typeface="Average"/>
            </a:endParaRPr>
          </a:p>
          <a:p>
            <a:pPr indent="-330200" lvl="0" marL="457200" rtl="0" algn="l">
              <a:lnSpc>
                <a:spcPct val="115000"/>
              </a:lnSpc>
              <a:spcBef>
                <a:spcPts val="0"/>
              </a:spcBef>
              <a:spcAft>
                <a:spcPts val="0"/>
              </a:spcAft>
              <a:buClr>
                <a:schemeClr val="dk1"/>
              </a:buClr>
              <a:buSzPts val="1600"/>
              <a:buFont typeface="Average"/>
              <a:buChar char="●"/>
            </a:pPr>
            <a:r>
              <a:rPr lang="en-US" sz="1600">
                <a:latin typeface="Average"/>
                <a:ea typeface="Average"/>
                <a:cs typeface="Average"/>
                <a:sym typeface="Average"/>
              </a:rPr>
              <a:t>Color</a:t>
            </a:r>
            <a:endParaRPr sz="1600">
              <a:latin typeface="Average"/>
              <a:ea typeface="Average"/>
              <a:cs typeface="Average"/>
              <a:sym typeface="Average"/>
            </a:endParaRPr>
          </a:p>
          <a:p>
            <a:pPr indent="-330200" lvl="0" marL="457200" rtl="0" algn="l">
              <a:lnSpc>
                <a:spcPct val="115000"/>
              </a:lnSpc>
              <a:spcBef>
                <a:spcPts val="0"/>
              </a:spcBef>
              <a:spcAft>
                <a:spcPts val="0"/>
              </a:spcAft>
              <a:buClr>
                <a:schemeClr val="dk1"/>
              </a:buClr>
              <a:buSzPts val="1600"/>
              <a:buFont typeface="Average"/>
              <a:buChar char="●"/>
            </a:pPr>
            <a:r>
              <a:rPr lang="en-US" sz="1600">
                <a:latin typeface="Average"/>
                <a:ea typeface="Average"/>
                <a:cs typeface="Average"/>
                <a:sym typeface="Average"/>
              </a:rPr>
              <a:t>National origin</a:t>
            </a:r>
            <a:endParaRPr sz="1600">
              <a:latin typeface="Average"/>
              <a:ea typeface="Average"/>
              <a:cs typeface="Average"/>
              <a:sym typeface="Average"/>
            </a:endParaRPr>
          </a:p>
          <a:p>
            <a:pPr indent="-330200" lvl="0" marL="457200" rtl="0" algn="l">
              <a:lnSpc>
                <a:spcPct val="115000"/>
              </a:lnSpc>
              <a:spcBef>
                <a:spcPts val="0"/>
              </a:spcBef>
              <a:spcAft>
                <a:spcPts val="0"/>
              </a:spcAft>
              <a:buClr>
                <a:schemeClr val="dk1"/>
              </a:buClr>
              <a:buSzPts val="1600"/>
              <a:buFont typeface="Average"/>
              <a:buChar char="●"/>
            </a:pPr>
            <a:r>
              <a:rPr lang="en-US" sz="1600">
                <a:latin typeface="Average"/>
                <a:ea typeface="Average"/>
                <a:cs typeface="Average"/>
                <a:sym typeface="Average"/>
              </a:rPr>
              <a:t>Ancestry</a:t>
            </a:r>
            <a:endParaRPr sz="1600">
              <a:latin typeface="Average"/>
              <a:ea typeface="Average"/>
              <a:cs typeface="Average"/>
              <a:sym typeface="Average"/>
            </a:endParaRPr>
          </a:p>
          <a:p>
            <a:pPr indent="-330200" lvl="0" marL="457200" rtl="0" algn="l">
              <a:lnSpc>
                <a:spcPct val="115000"/>
              </a:lnSpc>
              <a:spcBef>
                <a:spcPts val="0"/>
              </a:spcBef>
              <a:spcAft>
                <a:spcPts val="0"/>
              </a:spcAft>
              <a:buClr>
                <a:schemeClr val="dk1"/>
              </a:buClr>
              <a:buSzPts val="1600"/>
              <a:buFont typeface="Average"/>
              <a:buChar char="●"/>
            </a:pPr>
            <a:r>
              <a:rPr lang="en-US" sz="1600">
                <a:latin typeface="Average"/>
                <a:ea typeface="Average"/>
                <a:cs typeface="Average"/>
                <a:sym typeface="Average"/>
              </a:rPr>
              <a:t>Age</a:t>
            </a:r>
            <a:endParaRPr sz="1600">
              <a:latin typeface="Average"/>
              <a:ea typeface="Average"/>
              <a:cs typeface="Average"/>
              <a:sym typeface="Average"/>
            </a:endParaRPr>
          </a:p>
          <a:p>
            <a:pPr indent="-330200" lvl="0" marL="457200" rtl="0" algn="l">
              <a:lnSpc>
                <a:spcPct val="115000"/>
              </a:lnSpc>
              <a:spcBef>
                <a:spcPts val="0"/>
              </a:spcBef>
              <a:spcAft>
                <a:spcPts val="0"/>
              </a:spcAft>
              <a:buClr>
                <a:schemeClr val="dk1"/>
              </a:buClr>
              <a:buSzPts val="1600"/>
              <a:buFont typeface="Average"/>
              <a:buChar char="●"/>
            </a:pPr>
            <a:r>
              <a:rPr lang="en-US" sz="1600">
                <a:latin typeface="Average"/>
                <a:ea typeface="Average"/>
                <a:cs typeface="Average"/>
                <a:sym typeface="Average"/>
              </a:rPr>
              <a:t>Genetic information</a:t>
            </a:r>
            <a:endParaRPr sz="1600">
              <a:latin typeface="Average"/>
              <a:ea typeface="Average"/>
              <a:cs typeface="Average"/>
              <a:sym typeface="Average"/>
            </a:endParaRPr>
          </a:p>
          <a:p>
            <a:pPr indent="-330200" lvl="0" marL="457200" rtl="0" algn="l">
              <a:lnSpc>
                <a:spcPct val="115000"/>
              </a:lnSpc>
              <a:spcBef>
                <a:spcPts val="0"/>
              </a:spcBef>
              <a:spcAft>
                <a:spcPts val="0"/>
              </a:spcAft>
              <a:buClr>
                <a:schemeClr val="dk1"/>
              </a:buClr>
              <a:buSzPts val="1600"/>
              <a:buFont typeface="Average"/>
              <a:buChar char="●"/>
            </a:pPr>
            <a:r>
              <a:rPr lang="en-US" sz="1600">
                <a:latin typeface="Average"/>
                <a:ea typeface="Average"/>
                <a:cs typeface="Average"/>
                <a:sym typeface="Average"/>
              </a:rPr>
              <a:t>Pregnancy</a:t>
            </a:r>
            <a:endParaRPr sz="1600">
              <a:latin typeface="Average"/>
              <a:ea typeface="Average"/>
              <a:cs typeface="Average"/>
              <a:sym typeface="Average"/>
            </a:endParaRPr>
          </a:p>
          <a:p>
            <a:pPr indent="-330200" lvl="0" marL="457200" rtl="0" algn="l">
              <a:lnSpc>
                <a:spcPct val="115000"/>
              </a:lnSpc>
              <a:spcBef>
                <a:spcPts val="0"/>
              </a:spcBef>
              <a:spcAft>
                <a:spcPts val="0"/>
              </a:spcAft>
              <a:buClr>
                <a:schemeClr val="dk1"/>
              </a:buClr>
              <a:buSzPts val="1600"/>
              <a:buFont typeface="Average"/>
              <a:buChar char="●"/>
            </a:pPr>
            <a:r>
              <a:rPr lang="en-US" sz="1600">
                <a:latin typeface="Average"/>
                <a:ea typeface="Average"/>
                <a:cs typeface="Average"/>
                <a:sym typeface="Average"/>
              </a:rPr>
              <a:t>Sex</a:t>
            </a:r>
            <a:endParaRPr sz="1600">
              <a:latin typeface="Average"/>
              <a:ea typeface="Average"/>
              <a:cs typeface="Average"/>
              <a:sym typeface="Average"/>
            </a:endParaRPr>
          </a:p>
          <a:p>
            <a:pPr indent="-330200" lvl="0" marL="457200" rtl="0" algn="l">
              <a:lnSpc>
                <a:spcPct val="115000"/>
              </a:lnSpc>
              <a:spcBef>
                <a:spcPts val="0"/>
              </a:spcBef>
              <a:spcAft>
                <a:spcPts val="0"/>
              </a:spcAft>
              <a:buClr>
                <a:schemeClr val="dk1"/>
              </a:buClr>
              <a:buSzPts val="1600"/>
              <a:buFont typeface="Average"/>
              <a:buChar char="●"/>
            </a:pPr>
            <a:r>
              <a:rPr lang="en-US" sz="1600">
                <a:latin typeface="Average"/>
                <a:ea typeface="Average"/>
                <a:cs typeface="Average"/>
                <a:sym typeface="Average"/>
              </a:rPr>
              <a:t>Religion</a:t>
            </a:r>
            <a:endParaRPr sz="1600">
              <a:latin typeface="Average"/>
              <a:ea typeface="Average"/>
              <a:cs typeface="Average"/>
              <a:sym typeface="Average"/>
            </a:endParaRPr>
          </a:p>
          <a:p>
            <a:pPr indent="-330200" lvl="0" marL="457200" rtl="0" algn="l">
              <a:lnSpc>
                <a:spcPct val="115000"/>
              </a:lnSpc>
              <a:spcBef>
                <a:spcPts val="0"/>
              </a:spcBef>
              <a:spcAft>
                <a:spcPts val="0"/>
              </a:spcAft>
              <a:buClr>
                <a:schemeClr val="dk1"/>
              </a:buClr>
              <a:buSzPts val="1600"/>
              <a:buFont typeface="Average"/>
              <a:buChar char="●"/>
            </a:pPr>
            <a:r>
              <a:rPr lang="en-US" sz="1600">
                <a:latin typeface="Average"/>
                <a:ea typeface="Average"/>
                <a:cs typeface="Average"/>
                <a:sym typeface="Average"/>
              </a:rPr>
              <a:t>Disability</a:t>
            </a:r>
            <a:endParaRPr b="1"/>
          </a:p>
        </p:txBody>
      </p:sp>
      <p:pic>
        <p:nvPicPr>
          <p:cNvPr id="128" name="Google Shape;128;g326a5b4707b_0_59" title="lions-webuseonly.png"/>
          <p:cNvPicPr preferRelativeResize="0"/>
          <p:nvPr/>
        </p:nvPicPr>
        <p:blipFill>
          <a:blip r:embed="rId3">
            <a:alphaModFix/>
          </a:blip>
          <a:stretch>
            <a:fillRect/>
          </a:stretch>
        </p:blipFill>
        <p:spPr>
          <a:xfrm>
            <a:off x="227923" y="158150"/>
            <a:ext cx="1750748" cy="1278023"/>
          </a:xfrm>
          <a:prstGeom prst="rect">
            <a:avLst/>
          </a:prstGeom>
          <a:noFill/>
          <a:ln>
            <a:noFill/>
          </a:ln>
        </p:spPr>
      </p:pic>
      <p:sp>
        <p:nvSpPr>
          <p:cNvPr id="129" name="Google Shape;129;g326a5b4707b_0_59"/>
          <p:cNvSpPr txBox="1"/>
          <p:nvPr>
            <p:ph idx="1" type="body"/>
          </p:nvPr>
        </p:nvSpPr>
        <p:spPr>
          <a:xfrm>
            <a:off x="4572000" y="1781200"/>
            <a:ext cx="4572000" cy="5032500"/>
          </a:xfrm>
          <a:prstGeom prst="rect">
            <a:avLst/>
          </a:prstGeom>
          <a:solidFill>
            <a:srgbClr val="BDD7EE">
              <a:alpha val="91370"/>
            </a:srgbClr>
          </a:solidFill>
          <a:ln>
            <a:noFill/>
          </a:ln>
        </p:spPr>
        <p:txBody>
          <a:bodyPr anchorCtr="0" anchor="t" bIns="45700" lIns="91425" spcFirstLastPara="1" rIns="91425" wrap="square" tIns="45700">
            <a:normAutofit/>
          </a:bodyPr>
          <a:lstStyle/>
          <a:p>
            <a:pPr indent="-171450" lvl="1" marL="514350" marR="0" rtl="0" algn="l">
              <a:lnSpc>
                <a:spcPct val="80000"/>
              </a:lnSpc>
              <a:spcBef>
                <a:spcPts val="300"/>
              </a:spcBef>
              <a:spcAft>
                <a:spcPts val="0"/>
              </a:spcAft>
              <a:buClr>
                <a:srgbClr val="404040"/>
              </a:buClr>
              <a:buSzPts val="1800"/>
              <a:buFont typeface="Arial"/>
              <a:buNone/>
            </a:pPr>
            <a:r>
              <a:rPr b="0" i="0" lang="en-US" sz="1800" u="none" cap="none" strike="noStrike">
                <a:solidFill>
                  <a:srgbClr val="404040"/>
                </a:solidFill>
                <a:latin typeface="Calibri"/>
                <a:ea typeface="Calibri"/>
                <a:cs typeface="Calibri"/>
                <a:sym typeface="Calibri"/>
              </a:rPr>
              <a:t>				</a:t>
            </a:r>
            <a:endParaRPr/>
          </a:p>
          <a:p>
            <a:pPr indent="0" lvl="0" marL="0" rtl="0" algn="l">
              <a:lnSpc>
                <a:spcPct val="115000"/>
              </a:lnSpc>
              <a:spcBef>
                <a:spcPts val="0"/>
              </a:spcBef>
              <a:spcAft>
                <a:spcPts val="0"/>
              </a:spcAft>
              <a:buNone/>
            </a:pPr>
            <a:r>
              <a:rPr lang="en-US" sz="1600">
                <a:latin typeface="Average"/>
                <a:ea typeface="Average"/>
                <a:cs typeface="Average"/>
                <a:sym typeface="Average"/>
              </a:rPr>
              <a:t>Protected Characteristics</a:t>
            </a:r>
            <a:endParaRPr sz="1600">
              <a:latin typeface="Average"/>
              <a:ea typeface="Average"/>
              <a:cs typeface="Average"/>
              <a:sym typeface="Average"/>
            </a:endParaRPr>
          </a:p>
          <a:p>
            <a:pPr indent="-330200" lvl="0" marL="457200" rtl="0" algn="l">
              <a:lnSpc>
                <a:spcPct val="115000"/>
              </a:lnSpc>
              <a:spcBef>
                <a:spcPts val="1600"/>
              </a:spcBef>
              <a:spcAft>
                <a:spcPts val="0"/>
              </a:spcAft>
              <a:buClr>
                <a:schemeClr val="dk1"/>
              </a:buClr>
              <a:buSzPts val="1600"/>
              <a:buFont typeface="Average"/>
              <a:buChar char="●"/>
            </a:pPr>
            <a:r>
              <a:rPr lang="en-US" sz="1600">
                <a:latin typeface="Average"/>
                <a:ea typeface="Average"/>
                <a:cs typeface="Average"/>
                <a:sym typeface="Average"/>
              </a:rPr>
              <a:t>Military service</a:t>
            </a:r>
            <a:endParaRPr sz="1600">
              <a:latin typeface="Average"/>
              <a:ea typeface="Average"/>
              <a:cs typeface="Average"/>
              <a:sym typeface="Average"/>
            </a:endParaRPr>
          </a:p>
          <a:p>
            <a:pPr indent="-330200" lvl="0" marL="457200" rtl="0" algn="l">
              <a:lnSpc>
                <a:spcPct val="115000"/>
              </a:lnSpc>
              <a:spcBef>
                <a:spcPts val="0"/>
              </a:spcBef>
              <a:spcAft>
                <a:spcPts val="0"/>
              </a:spcAft>
              <a:buClr>
                <a:schemeClr val="dk1"/>
              </a:buClr>
              <a:buSzPts val="1600"/>
              <a:buFont typeface="Average"/>
              <a:buChar char="●"/>
            </a:pPr>
            <a:r>
              <a:rPr lang="en-US" sz="1600">
                <a:latin typeface="Average"/>
                <a:ea typeface="Average"/>
                <a:cs typeface="Average"/>
                <a:sym typeface="Average"/>
              </a:rPr>
              <a:t>Atypical cellular blood trait</a:t>
            </a:r>
            <a:endParaRPr sz="1600">
              <a:latin typeface="Average"/>
              <a:ea typeface="Average"/>
              <a:cs typeface="Average"/>
              <a:sym typeface="Average"/>
            </a:endParaRPr>
          </a:p>
          <a:p>
            <a:pPr indent="-330200" lvl="0" marL="457200" rtl="0" algn="l">
              <a:lnSpc>
                <a:spcPct val="115000"/>
              </a:lnSpc>
              <a:spcBef>
                <a:spcPts val="0"/>
              </a:spcBef>
              <a:spcAft>
                <a:spcPts val="0"/>
              </a:spcAft>
              <a:buClr>
                <a:schemeClr val="dk1"/>
              </a:buClr>
              <a:buSzPts val="1600"/>
              <a:buFont typeface="Average"/>
              <a:buChar char="●"/>
            </a:pPr>
            <a:r>
              <a:rPr lang="en-US" sz="1600">
                <a:latin typeface="Average"/>
                <a:ea typeface="Average"/>
                <a:cs typeface="Average"/>
                <a:sym typeface="Average"/>
              </a:rPr>
              <a:t>Nationality </a:t>
            </a:r>
            <a:endParaRPr sz="1600">
              <a:latin typeface="Average"/>
              <a:ea typeface="Average"/>
              <a:cs typeface="Average"/>
              <a:sym typeface="Average"/>
            </a:endParaRPr>
          </a:p>
          <a:p>
            <a:pPr indent="0" lvl="0" marL="0" rtl="0" algn="l">
              <a:lnSpc>
                <a:spcPct val="115000"/>
              </a:lnSpc>
              <a:spcBef>
                <a:spcPts val="1600"/>
              </a:spcBef>
              <a:spcAft>
                <a:spcPts val="0"/>
              </a:spcAft>
              <a:buNone/>
            </a:pPr>
            <a:r>
              <a:rPr lang="en-US" sz="1600">
                <a:latin typeface="Average"/>
                <a:ea typeface="Average"/>
                <a:cs typeface="Average"/>
                <a:sym typeface="Average"/>
              </a:rPr>
              <a:t>NJ LAD</a:t>
            </a:r>
            <a:endParaRPr sz="1600">
              <a:latin typeface="Average"/>
              <a:ea typeface="Average"/>
              <a:cs typeface="Average"/>
              <a:sym typeface="Average"/>
            </a:endParaRPr>
          </a:p>
          <a:p>
            <a:pPr indent="-330200" lvl="0" marL="457200" rtl="0" algn="l">
              <a:lnSpc>
                <a:spcPct val="115000"/>
              </a:lnSpc>
              <a:spcBef>
                <a:spcPts val="1600"/>
              </a:spcBef>
              <a:spcAft>
                <a:spcPts val="0"/>
              </a:spcAft>
              <a:buClr>
                <a:schemeClr val="dk1"/>
              </a:buClr>
              <a:buSzPts val="1600"/>
              <a:buFont typeface="Average"/>
              <a:buChar char="●"/>
            </a:pPr>
            <a:r>
              <a:rPr lang="en-US" sz="1600">
                <a:latin typeface="Average"/>
                <a:ea typeface="Average"/>
                <a:cs typeface="Average"/>
                <a:sym typeface="Average"/>
              </a:rPr>
              <a:t>Marital/domestic partnership/civil union status</a:t>
            </a:r>
            <a:endParaRPr sz="1600">
              <a:latin typeface="Average"/>
              <a:ea typeface="Average"/>
              <a:cs typeface="Average"/>
              <a:sym typeface="Average"/>
            </a:endParaRPr>
          </a:p>
          <a:p>
            <a:pPr indent="-330200" lvl="0" marL="457200" rtl="0" algn="l">
              <a:lnSpc>
                <a:spcPct val="115000"/>
              </a:lnSpc>
              <a:spcBef>
                <a:spcPts val="0"/>
              </a:spcBef>
              <a:spcAft>
                <a:spcPts val="0"/>
              </a:spcAft>
              <a:buClr>
                <a:schemeClr val="dk1"/>
              </a:buClr>
              <a:buSzPts val="1600"/>
              <a:buFont typeface="Average"/>
              <a:buChar char="●"/>
            </a:pPr>
            <a:r>
              <a:rPr lang="en-US" sz="1600">
                <a:latin typeface="Average"/>
                <a:ea typeface="Average"/>
                <a:cs typeface="Average"/>
                <a:sym typeface="Average"/>
              </a:rPr>
              <a:t>Affectional or sexual orientation</a:t>
            </a:r>
            <a:endParaRPr sz="1600">
              <a:latin typeface="Average"/>
              <a:ea typeface="Average"/>
              <a:cs typeface="Average"/>
              <a:sym typeface="Average"/>
            </a:endParaRPr>
          </a:p>
          <a:p>
            <a:pPr indent="-330200" lvl="0" marL="457200" rtl="0" algn="l">
              <a:lnSpc>
                <a:spcPct val="115000"/>
              </a:lnSpc>
              <a:spcBef>
                <a:spcPts val="0"/>
              </a:spcBef>
              <a:spcAft>
                <a:spcPts val="0"/>
              </a:spcAft>
              <a:buClr>
                <a:schemeClr val="dk1"/>
              </a:buClr>
              <a:buSzPts val="1600"/>
              <a:buFont typeface="Average"/>
              <a:buChar char="●"/>
            </a:pPr>
            <a:r>
              <a:rPr lang="en-US" sz="1600">
                <a:latin typeface="Average"/>
                <a:ea typeface="Average"/>
                <a:cs typeface="Average"/>
                <a:sym typeface="Average"/>
              </a:rPr>
              <a:t>Gender identification or expression</a:t>
            </a:r>
            <a:endParaRPr sz="1400">
              <a:latin typeface="Average"/>
              <a:ea typeface="Average"/>
              <a:cs typeface="Average"/>
              <a:sym typeface="Average"/>
            </a:endParaRPr>
          </a:p>
          <a:p>
            <a:pPr indent="0" lvl="0" marL="0" rtl="0" algn="l">
              <a:lnSpc>
                <a:spcPct val="115000"/>
              </a:lnSpc>
              <a:spcBef>
                <a:spcPts val="1600"/>
              </a:spcBef>
              <a:spcAft>
                <a:spcPts val="1600"/>
              </a:spcAft>
              <a:buNone/>
            </a:pPr>
            <a:r>
              <a:rPr lang="en-US" sz="800">
                <a:latin typeface="Average"/>
                <a:ea typeface="Average"/>
                <a:cs typeface="Average"/>
                <a:sym typeface="Average"/>
              </a:rPr>
              <a:t>Copyright 2016 Foundations for Educational Administration Inc-Legal One</a:t>
            </a:r>
            <a:endParaRPr sz="1600">
              <a:latin typeface="Average"/>
              <a:ea typeface="Average"/>
              <a:cs typeface="Average"/>
              <a:sym typeface="Average"/>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DD7EE">
            <a:alpha val="91370"/>
          </a:srgbClr>
        </a:solidFill>
      </p:bgPr>
    </p:bg>
    <p:spTree>
      <p:nvGrpSpPr>
        <p:cNvPr id="133" name="Shape 133"/>
        <p:cNvGrpSpPr/>
        <p:nvPr/>
      </p:nvGrpSpPr>
      <p:grpSpPr>
        <a:xfrm>
          <a:off x="0" y="0"/>
          <a:ext cx="0" cy="0"/>
          <a:chOff x="0" y="0"/>
          <a:chExt cx="0" cy="0"/>
        </a:xfrm>
      </p:grpSpPr>
      <p:sp>
        <p:nvSpPr>
          <p:cNvPr id="134" name="Google Shape;134;g326a5b4707b_0_66"/>
          <p:cNvSpPr txBox="1"/>
          <p:nvPr>
            <p:ph type="title"/>
          </p:nvPr>
        </p:nvSpPr>
        <p:spPr>
          <a:xfrm>
            <a:off x="3265775" y="158150"/>
            <a:ext cx="4182600" cy="1325700"/>
          </a:xfrm>
          <a:prstGeom prst="rect">
            <a:avLst/>
          </a:prstGeom>
          <a:solidFill>
            <a:srgbClr val="BDD7EE"/>
          </a:solid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1100"/>
              <a:buFont typeface="Arial"/>
              <a:buNone/>
            </a:pPr>
            <a:r>
              <a:rPr lang="en-US" sz="3000">
                <a:latin typeface="Oswald"/>
                <a:ea typeface="Oswald"/>
                <a:cs typeface="Oswald"/>
                <a:sym typeface="Oswald"/>
              </a:rPr>
              <a:t>Helpful Tips/Be Mindful:</a:t>
            </a:r>
            <a:endParaRPr sz="3600"/>
          </a:p>
        </p:txBody>
      </p:sp>
      <p:sp>
        <p:nvSpPr>
          <p:cNvPr id="135" name="Google Shape;135;g326a5b4707b_0_66"/>
          <p:cNvSpPr txBox="1"/>
          <p:nvPr>
            <p:ph idx="1" type="body"/>
          </p:nvPr>
        </p:nvSpPr>
        <p:spPr>
          <a:xfrm>
            <a:off x="0" y="1825625"/>
            <a:ext cx="9144000" cy="5032500"/>
          </a:xfrm>
          <a:prstGeom prst="rect">
            <a:avLst/>
          </a:prstGeom>
          <a:solidFill>
            <a:srgbClr val="BDD7EE">
              <a:alpha val="91370"/>
            </a:srgbClr>
          </a:solidFill>
          <a:ln>
            <a:noFill/>
          </a:ln>
        </p:spPr>
        <p:txBody>
          <a:bodyPr anchorCtr="0" anchor="t" bIns="45700" lIns="91425" spcFirstLastPara="1" rIns="91425" wrap="square" tIns="45700">
            <a:normAutofit/>
          </a:bodyPr>
          <a:lstStyle/>
          <a:p>
            <a:pPr indent="-171450" lvl="1" marL="514350" marR="0" rtl="0" algn="l">
              <a:lnSpc>
                <a:spcPct val="80000"/>
              </a:lnSpc>
              <a:spcBef>
                <a:spcPts val="300"/>
              </a:spcBef>
              <a:spcAft>
                <a:spcPts val="0"/>
              </a:spcAft>
              <a:buClr>
                <a:srgbClr val="404040"/>
              </a:buClr>
              <a:buSzPts val="1800"/>
              <a:buFont typeface="Arial"/>
              <a:buNone/>
            </a:pPr>
            <a:r>
              <a:rPr b="0" i="0" lang="en-US" sz="1800" u="none" cap="none" strike="noStrike">
                <a:solidFill>
                  <a:srgbClr val="404040"/>
                </a:solidFill>
                <a:latin typeface="Calibri"/>
                <a:ea typeface="Calibri"/>
                <a:cs typeface="Calibri"/>
                <a:sym typeface="Calibri"/>
              </a:rPr>
              <a:t>				</a:t>
            </a:r>
            <a:endParaRPr/>
          </a:p>
          <a:p>
            <a:pPr indent="-342900" lvl="0" marL="457200" rtl="0" algn="l">
              <a:lnSpc>
                <a:spcPct val="115000"/>
              </a:lnSpc>
              <a:spcBef>
                <a:spcPts val="0"/>
              </a:spcBef>
              <a:spcAft>
                <a:spcPts val="0"/>
              </a:spcAft>
              <a:buClr>
                <a:schemeClr val="dk1"/>
              </a:buClr>
              <a:buSzPts val="1800"/>
              <a:buFont typeface="Average"/>
              <a:buChar char="●"/>
            </a:pPr>
            <a:r>
              <a:rPr lang="en-US" sz="1800">
                <a:latin typeface="Average"/>
                <a:ea typeface="Average"/>
                <a:cs typeface="Average"/>
                <a:sym typeface="Average"/>
              </a:rPr>
              <a:t>Be aware of what you are saying and/or doing that could be seen as inappropriate</a:t>
            </a:r>
            <a:endParaRPr sz="1800">
              <a:latin typeface="Average"/>
              <a:ea typeface="Average"/>
              <a:cs typeface="Average"/>
              <a:sym typeface="Average"/>
            </a:endParaRPr>
          </a:p>
          <a:p>
            <a:pPr indent="-342900" lvl="1" marL="914400" rtl="0" algn="l">
              <a:lnSpc>
                <a:spcPct val="115000"/>
              </a:lnSpc>
              <a:spcBef>
                <a:spcPts val="0"/>
              </a:spcBef>
              <a:spcAft>
                <a:spcPts val="0"/>
              </a:spcAft>
              <a:buClr>
                <a:schemeClr val="dk1"/>
              </a:buClr>
              <a:buSzPts val="1800"/>
              <a:buFont typeface="Average"/>
              <a:buChar char="○"/>
            </a:pPr>
            <a:r>
              <a:rPr lang="en-US">
                <a:latin typeface="Average"/>
                <a:ea typeface="Average"/>
                <a:cs typeface="Average"/>
                <a:sym typeface="Average"/>
              </a:rPr>
              <a:t>Remember harassment is based on the person being harassed point of view.</a:t>
            </a:r>
            <a:endParaRPr>
              <a:latin typeface="Average"/>
              <a:ea typeface="Average"/>
              <a:cs typeface="Average"/>
              <a:sym typeface="Average"/>
            </a:endParaRPr>
          </a:p>
          <a:p>
            <a:pPr indent="-342900" lvl="1" marL="914400" rtl="0" algn="l">
              <a:lnSpc>
                <a:spcPct val="115000"/>
              </a:lnSpc>
              <a:spcBef>
                <a:spcPts val="0"/>
              </a:spcBef>
              <a:spcAft>
                <a:spcPts val="0"/>
              </a:spcAft>
              <a:buClr>
                <a:schemeClr val="dk1"/>
              </a:buClr>
              <a:buSzPts val="1800"/>
              <a:buFont typeface="Average"/>
              <a:buChar char="○"/>
            </a:pPr>
            <a:r>
              <a:rPr lang="en-US">
                <a:latin typeface="Average"/>
                <a:ea typeface="Average"/>
                <a:cs typeface="Average"/>
                <a:sym typeface="Average"/>
              </a:rPr>
              <a:t>Malicious gossip and/or rumors, Isolation, Posting indecent photos, Inappropriate comments</a:t>
            </a:r>
            <a:endParaRPr>
              <a:latin typeface="Average"/>
              <a:ea typeface="Average"/>
              <a:cs typeface="Average"/>
              <a:sym typeface="Average"/>
            </a:endParaRPr>
          </a:p>
          <a:p>
            <a:pPr indent="-342900" lvl="0" marL="457200" rtl="0" algn="l">
              <a:lnSpc>
                <a:spcPct val="115000"/>
              </a:lnSpc>
              <a:spcBef>
                <a:spcPts val="0"/>
              </a:spcBef>
              <a:spcAft>
                <a:spcPts val="0"/>
              </a:spcAft>
              <a:buClr>
                <a:schemeClr val="dk1"/>
              </a:buClr>
              <a:buSzPts val="1800"/>
              <a:buFont typeface="Average"/>
              <a:buChar char="●"/>
            </a:pPr>
            <a:r>
              <a:rPr lang="en-US" sz="1800">
                <a:latin typeface="Average"/>
                <a:ea typeface="Average"/>
                <a:cs typeface="Average"/>
                <a:sym typeface="Average"/>
              </a:rPr>
              <a:t>Social Media-You could be accountable on your personal social media, BE CAREFUL!</a:t>
            </a:r>
            <a:endParaRPr sz="1800">
              <a:latin typeface="Average"/>
              <a:ea typeface="Average"/>
              <a:cs typeface="Average"/>
              <a:sym typeface="Average"/>
            </a:endParaRPr>
          </a:p>
          <a:p>
            <a:pPr indent="-342900" lvl="0" marL="457200" rtl="0" algn="l">
              <a:lnSpc>
                <a:spcPct val="115000"/>
              </a:lnSpc>
              <a:spcBef>
                <a:spcPts val="0"/>
              </a:spcBef>
              <a:spcAft>
                <a:spcPts val="0"/>
              </a:spcAft>
              <a:buClr>
                <a:schemeClr val="dk1"/>
              </a:buClr>
              <a:buSzPts val="1800"/>
              <a:buFont typeface="Average"/>
              <a:buChar char="●"/>
            </a:pPr>
            <a:r>
              <a:rPr lang="en-US" sz="1800">
                <a:latin typeface="Average"/>
                <a:ea typeface="Average"/>
                <a:cs typeface="Average"/>
                <a:sym typeface="Average"/>
              </a:rPr>
              <a:t>If you see something, please say something.</a:t>
            </a:r>
            <a:endParaRPr sz="1800">
              <a:latin typeface="Average"/>
              <a:ea typeface="Average"/>
              <a:cs typeface="Average"/>
              <a:sym typeface="Average"/>
            </a:endParaRPr>
          </a:p>
          <a:p>
            <a:pPr indent="-342900" lvl="0" marL="457200" rtl="0" algn="l">
              <a:lnSpc>
                <a:spcPct val="115000"/>
              </a:lnSpc>
              <a:spcBef>
                <a:spcPts val="0"/>
              </a:spcBef>
              <a:spcAft>
                <a:spcPts val="0"/>
              </a:spcAft>
              <a:buClr>
                <a:schemeClr val="dk1"/>
              </a:buClr>
              <a:buSzPts val="1800"/>
              <a:buFont typeface="Average"/>
              <a:buChar char="●"/>
            </a:pPr>
            <a:r>
              <a:rPr lang="en-US" sz="1800">
                <a:latin typeface="Average"/>
                <a:ea typeface="Average"/>
                <a:cs typeface="Average"/>
                <a:sym typeface="Average"/>
              </a:rPr>
              <a:t>Once a report is made to an affirmative action officer, action must be taken.</a:t>
            </a:r>
            <a:endParaRPr b="1"/>
          </a:p>
        </p:txBody>
      </p:sp>
      <p:pic>
        <p:nvPicPr>
          <p:cNvPr id="136" name="Google Shape;136;g326a5b4707b_0_66" title="lions-webuseonly.png"/>
          <p:cNvPicPr preferRelativeResize="0"/>
          <p:nvPr/>
        </p:nvPicPr>
        <p:blipFill>
          <a:blip r:embed="rId3">
            <a:alphaModFix/>
          </a:blip>
          <a:stretch>
            <a:fillRect/>
          </a:stretch>
        </p:blipFill>
        <p:spPr>
          <a:xfrm>
            <a:off x="227923" y="158150"/>
            <a:ext cx="1750748" cy="127802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DD7EE">
            <a:alpha val="91370"/>
          </a:srgbClr>
        </a:solidFill>
      </p:bgPr>
    </p:bg>
    <p:spTree>
      <p:nvGrpSpPr>
        <p:cNvPr id="140" name="Shape 140"/>
        <p:cNvGrpSpPr/>
        <p:nvPr/>
      </p:nvGrpSpPr>
      <p:grpSpPr>
        <a:xfrm>
          <a:off x="0" y="0"/>
          <a:ext cx="0" cy="0"/>
          <a:chOff x="0" y="0"/>
          <a:chExt cx="0" cy="0"/>
        </a:xfrm>
      </p:grpSpPr>
      <p:sp>
        <p:nvSpPr>
          <p:cNvPr id="141" name="Google Shape;141;g326a5b4707b_0_73"/>
          <p:cNvSpPr txBox="1"/>
          <p:nvPr>
            <p:ph type="title"/>
          </p:nvPr>
        </p:nvSpPr>
        <p:spPr>
          <a:xfrm>
            <a:off x="3265775" y="158150"/>
            <a:ext cx="4182600" cy="1325700"/>
          </a:xfrm>
          <a:prstGeom prst="rect">
            <a:avLst/>
          </a:prstGeom>
          <a:solidFill>
            <a:srgbClr val="BDD7EE"/>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100"/>
              <a:buFont typeface="Arial"/>
              <a:buNone/>
            </a:pPr>
            <a:r>
              <a:rPr lang="en-US" sz="2800"/>
              <a:t>Grievance Procedures</a:t>
            </a:r>
            <a:endParaRPr sz="4300"/>
          </a:p>
        </p:txBody>
      </p:sp>
      <p:sp>
        <p:nvSpPr>
          <p:cNvPr id="142" name="Google Shape;142;g326a5b4707b_0_73"/>
          <p:cNvSpPr txBox="1"/>
          <p:nvPr>
            <p:ph idx="1" type="body"/>
          </p:nvPr>
        </p:nvSpPr>
        <p:spPr>
          <a:xfrm>
            <a:off x="0" y="1553925"/>
            <a:ext cx="9144000" cy="5304300"/>
          </a:xfrm>
          <a:prstGeom prst="rect">
            <a:avLst/>
          </a:prstGeom>
          <a:solidFill>
            <a:srgbClr val="BDD7EE">
              <a:alpha val="91370"/>
            </a:srgbClr>
          </a:solidFill>
          <a:ln>
            <a:noFill/>
          </a:ln>
        </p:spPr>
        <p:txBody>
          <a:bodyPr anchorCtr="0" anchor="t" bIns="45700" lIns="91425" spcFirstLastPara="1" rIns="91425" wrap="square" tIns="45700">
            <a:normAutofit lnSpcReduction="10000"/>
          </a:bodyPr>
          <a:lstStyle/>
          <a:p>
            <a:pPr indent="-171450" lvl="1" marL="514350" marR="0" rtl="0" algn="l">
              <a:lnSpc>
                <a:spcPct val="80000"/>
              </a:lnSpc>
              <a:spcBef>
                <a:spcPts val="300"/>
              </a:spcBef>
              <a:spcAft>
                <a:spcPts val="0"/>
              </a:spcAft>
              <a:buClr>
                <a:srgbClr val="404040"/>
              </a:buClr>
              <a:buSzPts val="1800"/>
              <a:buFont typeface="Arial"/>
              <a:buNone/>
            </a:pPr>
            <a:r>
              <a:rPr b="0" i="0" lang="en-US" sz="1800" u="none" cap="none" strike="noStrike">
                <a:solidFill>
                  <a:srgbClr val="404040"/>
                </a:solidFill>
                <a:latin typeface="Calibri"/>
                <a:ea typeface="Calibri"/>
                <a:cs typeface="Calibri"/>
                <a:sym typeface="Calibri"/>
              </a:rPr>
              <a:t>				</a:t>
            </a:r>
            <a:endParaRPr/>
          </a:p>
          <a:p>
            <a:pPr indent="-342900" lvl="0" marL="457200" rtl="0" algn="l">
              <a:lnSpc>
                <a:spcPct val="100000"/>
              </a:lnSpc>
              <a:spcBef>
                <a:spcPts val="0"/>
              </a:spcBef>
              <a:spcAft>
                <a:spcPts val="0"/>
              </a:spcAft>
              <a:buClr>
                <a:schemeClr val="dk1"/>
              </a:buClr>
              <a:buSzPts val="1800"/>
              <a:buFont typeface="Average"/>
              <a:buChar char="●"/>
            </a:pPr>
            <a:r>
              <a:rPr lang="en-US" sz="1600"/>
              <a:t>Step #1 - The grievant must present the complaint in the </a:t>
            </a:r>
            <a:r>
              <a:rPr lang="en-US" sz="1600" u="sng">
                <a:solidFill>
                  <a:schemeClr val="hlink"/>
                </a:solidFill>
                <a:hlinkClick r:id="rId3"/>
              </a:rPr>
              <a:t>google form</a:t>
            </a:r>
            <a:r>
              <a:rPr lang="en-US" sz="1600"/>
              <a:t> to the responsible person designated as the School Affirmative Action Officer (AAO). (If there is a conflict between the grievant and the School AAO, the grievant may contact the District AAO, who will provide a contact for a different School AAO) ***</a:t>
            </a:r>
            <a:r>
              <a:rPr b="1" lang="en-US" sz="1600"/>
              <a:t>Please email Kim Chiodi to make sure google form was received*</a:t>
            </a:r>
            <a:r>
              <a:rPr lang="en-US" sz="1600"/>
              <a:t>**</a:t>
            </a:r>
            <a:endParaRPr sz="1600"/>
          </a:p>
          <a:p>
            <a:pPr indent="0" lvl="0" marL="457200" rtl="0" algn="l">
              <a:lnSpc>
                <a:spcPct val="100000"/>
              </a:lnSpc>
              <a:spcBef>
                <a:spcPts val="0"/>
              </a:spcBef>
              <a:spcAft>
                <a:spcPts val="0"/>
              </a:spcAft>
              <a:buNone/>
            </a:pPr>
            <a:r>
              <a:t/>
            </a:r>
            <a:endParaRPr sz="1600"/>
          </a:p>
          <a:p>
            <a:pPr indent="-342900" lvl="0" marL="457200" rtl="0" algn="l">
              <a:lnSpc>
                <a:spcPct val="100000"/>
              </a:lnSpc>
              <a:spcBef>
                <a:spcPts val="0"/>
              </a:spcBef>
              <a:spcAft>
                <a:spcPts val="0"/>
              </a:spcAft>
              <a:buClr>
                <a:schemeClr val="dk1"/>
              </a:buClr>
              <a:buSzPts val="1800"/>
              <a:buFont typeface="Average"/>
              <a:buChar char="●"/>
            </a:pPr>
            <a:r>
              <a:rPr lang="en-US" sz="1600"/>
              <a:t>Step #2 - The School Affirmative Action Officer has five working days in which to investigate and respond to the grievant. </a:t>
            </a:r>
            <a:endParaRPr sz="1600"/>
          </a:p>
          <a:p>
            <a:pPr indent="0" lvl="0" marL="457200" rtl="0" algn="l">
              <a:lnSpc>
                <a:spcPct val="100000"/>
              </a:lnSpc>
              <a:spcBef>
                <a:spcPts val="0"/>
              </a:spcBef>
              <a:spcAft>
                <a:spcPts val="0"/>
              </a:spcAft>
              <a:buNone/>
            </a:pPr>
            <a:r>
              <a:t/>
            </a:r>
            <a:endParaRPr sz="1600"/>
          </a:p>
          <a:p>
            <a:pPr indent="-342900" lvl="0" marL="457200" rtl="0" algn="l">
              <a:lnSpc>
                <a:spcPct val="100000"/>
              </a:lnSpc>
              <a:spcBef>
                <a:spcPts val="0"/>
              </a:spcBef>
              <a:spcAft>
                <a:spcPts val="0"/>
              </a:spcAft>
              <a:buClr>
                <a:schemeClr val="dk1"/>
              </a:buClr>
              <a:buSzPts val="1800"/>
              <a:buFont typeface="Average"/>
              <a:buChar char="●"/>
            </a:pPr>
            <a:r>
              <a:rPr lang="en-US" sz="1600"/>
              <a:t>Step #3 - If not satisfied, the grievant may appeal within ten-working days to the Superintendent or designee </a:t>
            </a:r>
            <a:endParaRPr sz="1600"/>
          </a:p>
          <a:p>
            <a:pPr indent="0" lvl="0" marL="457200" rtl="0" algn="l">
              <a:lnSpc>
                <a:spcPct val="100000"/>
              </a:lnSpc>
              <a:spcBef>
                <a:spcPts val="0"/>
              </a:spcBef>
              <a:spcAft>
                <a:spcPts val="0"/>
              </a:spcAft>
              <a:buNone/>
            </a:pPr>
            <a:r>
              <a:t/>
            </a:r>
            <a:endParaRPr sz="1600"/>
          </a:p>
          <a:p>
            <a:pPr indent="-342900" lvl="0" marL="457200" rtl="0" algn="l">
              <a:lnSpc>
                <a:spcPct val="100000"/>
              </a:lnSpc>
              <a:spcBef>
                <a:spcPts val="0"/>
              </a:spcBef>
              <a:spcAft>
                <a:spcPts val="0"/>
              </a:spcAft>
              <a:buClr>
                <a:schemeClr val="dk1"/>
              </a:buClr>
              <a:buSzPts val="1800"/>
              <a:buFont typeface="Average"/>
              <a:buChar char="●"/>
            </a:pPr>
            <a:r>
              <a:rPr lang="en-US" sz="1600"/>
              <a:t>Step #4 - Response by the Superintendent or designee must be given within five working days. </a:t>
            </a:r>
            <a:endParaRPr sz="1600"/>
          </a:p>
          <a:p>
            <a:pPr indent="0" lvl="0" marL="457200" rtl="0" algn="l">
              <a:lnSpc>
                <a:spcPct val="100000"/>
              </a:lnSpc>
              <a:spcBef>
                <a:spcPts val="0"/>
              </a:spcBef>
              <a:spcAft>
                <a:spcPts val="0"/>
              </a:spcAft>
              <a:buNone/>
            </a:pPr>
            <a:r>
              <a:t/>
            </a:r>
            <a:endParaRPr sz="1600"/>
          </a:p>
          <a:p>
            <a:pPr indent="-342900" lvl="0" marL="457200" rtl="0" algn="l">
              <a:lnSpc>
                <a:spcPct val="100000"/>
              </a:lnSpc>
              <a:spcBef>
                <a:spcPts val="0"/>
              </a:spcBef>
              <a:spcAft>
                <a:spcPts val="0"/>
              </a:spcAft>
              <a:buClr>
                <a:schemeClr val="dk1"/>
              </a:buClr>
              <a:buSzPts val="1800"/>
              <a:buFont typeface="Average"/>
              <a:buChar char="●"/>
            </a:pPr>
            <a:r>
              <a:rPr lang="en-US" sz="1600"/>
              <a:t>Step #5 - If the grievant is not satisfied at this level, an appeal may be made within ten working days to the Board of Education which will hear the complaint at the next regular meeting or within thirty calendar days. </a:t>
            </a:r>
            <a:endParaRPr sz="1600"/>
          </a:p>
          <a:p>
            <a:pPr indent="0" lvl="0" marL="457200" rtl="0" algn="l">
              <a:lnSpc>
                <a:spcPct val="100000"/>
              </a:lnSpc>
              <a:spcBef>
                <a:spcPts val="0"/>
              </a:spcBef>
              <a:spcAft>
                <a:spcPts val="0"/>
              </a:spcAft>
              <a:buNone/>
            </a:pPr>
            <a:r>
              <a:t/>
            </a:r>
            <a:endParaRPr sz="1600"/>
          </a:p>
          <a:p>
            <a:pPr indent="-342900" lvl="0" marL="457200" rtl="0" algn="l">
              <a:lnSpc>
                <a:spcPct val="100000"/>
              </a:lnSpc>
              <a:spcBef>
                <a:spcPts val="0"/>
              </a:spcBef>
              <a:spcAft>
                <a:spcPts val="0"/>
              </a:spcAft>
              <a:buClr>
                <a:schemeClr val="dk1"/>
              </a:buClr>
              <a:buSzPts val="1800"/>
              <a:buFont typeface="Average"/>
              <a:buChar char="●"/>
            </a:pPr>
            <a:r>
              <a:rPr lang="en-US" sz="1600"/>
              <a:t>Local Board hearing shall be conducted so as to accord due process to all parties involved in the complaint such as written notice of hearing dates, right to counsel, right to present witnesses, right to cross-examine and to present written statement. The decision of the Board shall be by a majority of the members at a meeting which shall be public.</a:t>
            </a:r>
            <a:endParaRPr b="1"/>
          </a:p>
        </p:txBody>
      </p:sp>
      <p:pic>
        <p:nvPicPr>
          <p:cNvPr id="143" name="Google Shape;143;g326a5b4707b_0_73" title="lions-webuseonly.png"/>
          <p:cNvPicPr preferRelativeResize="0"/>
          <p:nvPr/>
        </p:nvPicPr>
        <p:blipFill>
          <a:blip r:embed="rId4">
            <a:alphaModFix/>
          </a:blip>
          <a:stretch>
            <a:fillRect/>
          </a:stretch>
        </p:blipFill>
        <p:spPr>
          <a:xfrm>
            <a:off x="227923" y="158150"/>
            <a:ext cx="1750748" cy="1278023"/>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2010-08-18T14:16:25Z</dcterms:created>
  <dc:creator>LCurry</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Markets">
    <vt:lpstr/>
  </property>
  <property fmtid="{D5CDD505-2E9C-101B-9397-08002B2CF9AE}" pid="4" name="AssetType">
    <vt:lpstr>TP</vt:lpstr>
  </property>
  <property fmtid="{D5CDD505-2E9C-101B-9397-08002B2CF9AE}" pid="5" name="TPInstallLocation">
    <vt:lpstr>{Document Themes}</vt:lpstr>
  </property>
  <property fmtid="{D5CDD505-2E9C-101B-9397-08002B2CF9AE}" pid="6" name="PrimaryImageGen">
    <vt:lpstr>1</vt:lpstr>
  </property>
  <property fmtid="{D5CDD505-2E9C-101B-9397-08002B2CF9AE}" pid="7" name="display_urn:schemas-microsoft-com:office:office#APAuthor">
    <vt:lpstr>REDMOND\cynvey</vt:lpstr>
  </property>
  <property fmtid="{D5CDD505-2E9C-101B-9397-08002B2CF9AE}" pid="8" name="APAuthor">
    <vt:lpstr>191</vt:lpstr>
  </property>
  <property fmtid="{D5CDD505-2E9C-101B-9397-08002B2CF9AE}" pid="9" name="Milestone">
    <vt:lpstr>Continuous</vt:lpstr>
  </property>
  <property fmtid="{D5CDD505-2E9C-101B-9397-08002B2CF9AE}" pid="10" name="TPAppVersion">
    <vt:lpstr>11</vt:lpstr>
  </property>
  <property fmtid="{D5CDD505-2E9C-101B-9397-08002B2CF9AE}" pid="11" name="TPCommandLine">
    <vt:lpstr>{PP} {FilePath}</vt:lpstr>
  </property>
  <property fmtid="{D5CDD505-2E9C-101B-9397-08002B2CF9AE}" pid="12" name="AssetId">
    <vt:lpstr>TS001069047</vt:lpstr>
  </property>
  <property fmtid="{D5CDD505-2E9C-101B-9397-08002B2CF9AE}" pid="13" name="IsSearchable">
    <vt:lpstr>0</vt:lpstr>
  </property>
  <property fmtid="{D5CDD505-2E9C-101B-9397-08002B2CF9AE}" pid="14" name="NumericId">
    <vt:lpstr>-1.00000000000000</vt:lpstr>
  </property>
  <property fmtid="{D5CDD505-2E9C-101B-9397-08002B2CF9AE}" pid="15" name="PublishTargets">
    <vt:lpstr>OfficeOnline</vt:lpstr>
  </property>
  <property fmtid="{D5CDD505-2E9C-101B-9397-08002B2CF9AE}" pid="16" name="TPLaunchHelpLinkType">
    <vt:lpstr>Template</vt:lpstr>
  </property>
  <property fmtid="{D5CDD505-2E9C-101B-9397-08002B2CF9AE}" pid="17" name="TPFriendlyName">
    <vt:lpstr>Nature design template</vt:lpstr>
  </property>
  <property fmtid="{D5CDD505-2E9C-101B-9397-08002B2CF9AE}" pid="18" name="display_urn:schemas-microsoft-com:office:office#APEditor">
    <vt:lpstr>REDMOND\v-luannv</vt:lpstr>
  </property>
  <property fmtid="{D5CDD505-2E9C-101B-9397-08002B2CF9AE}" pid="19" name="APEditor">
    <vt:lpstr>92</vt:lpstr>
  </property>
  <property fmtid="{D5CDD505-2E9C-101B-9397-08002B2CF9AE}" pid="20" name="Provider">
    <vt:lpstr>EY006220130</vt:lpstr>
  </property>
  <property fmtid="{D5CDD505-2E9C-101B-9397-08002B2CF9AE}" pid="21" name="SourceTitle">
    <vt:lpstr>Nature design template</vt:lpstr>
  </property>
  <property fmtid="{D5CDD505-2E9C-101B-9397-08002B2CF9AE}" pid="22" name="TPApplication">
    <vt:lpstr>PowerPoint</vt:lpstr>
  </property>
  <property fmtid="{D5CDD505-2E9C-101B-9397-08002B2CF9AE}" pid="23" name="TPLaunchHelpLink">
    <vt:lpstr/>
  </property>
  <property fmtid="{D5CDD505-2E9C-101B-9397-08002B2CF9AE}" pid="24" name="OpenTemplate">
    <vt:lpstr>1</vt:lpstr>
  </property>
  <property fmtid="{D5CDD505-2E9C-101B-9397-08002B2CF9AE}" pid="25" name="UACurrentWords">
    <vt:lpstr>0</vt:lpstr>
  </property>
  <property fmtid="{D5CDD505-2E9C-101B-9397-08002B2CF9AE}" pid="26" name="UALocRecommendation">
    <vt:lpstr>Localize</vt:lpstr>
  </property>
  <property fmtid="{D5CDD505-2E9C-101B-9397-08002B2CF9AE}" pid="27" name="Applications">
    <vt:lpstr>182;#Office XP;#67;#PowerPoint - Design Templt 12;#184;#Office 2000;#66;#PowerPoint - Design Templt 2003;#79;#Template 12;#64;#PowerPoint 2003;#65;#Microsoft Office PowerPoint 2007</vt:lpstr>
  </property>
  <property fmtid="{D5CDD505-2E9C-101B-9397-08002B2CF9AE}" pid="28" name="TemplateStatus">
    <vt:lpstr>Complete</vt:lpstr>
  </property>
  <property fmtid="{D5CDD505-2E9C-101B-9397-08002B2CF9AE}" pid="29" name="ContentTypeId">
    <vt:lpstr>0x0101006025706CF4CD034688BEBAE97A2E701D020200C3831ACA17D8814887A164412888521E</vt:lpstr>
  </property>
  <property fmtid="{D5CDD505-2E9C-101B-9397-08002B2CF9AE}" pid="30" name="IsDeleted">
    <vt:lpstr>0</vt:lpstr>
  </property>
  <property fmtid="{D5CDD505-2E9C-101B-9397-08002B2CF9AE}" pid="31" name="ShowIn">
    <vt:lpstr>Show everywhere</vt:lpstr>
  </property>
  <property fmtid="{D5CDD505-2E9C-101B-9397-08002B2CF9AE}" pid="32" name="UANotes">
    <vt:lpstr>LEGACY PPTDT. 421488L. June 2003 retrofit</vt:lpstr>
  </property>
  <property fmtid="{D5CDD505-2E9C-101B-9397-08002B2CF9AE}" pid="33" name="PublishStatusLookup">
    <vt:lpstr>255770</vt:lpstr>
  </property>
  <property fmtid="{D5CDD505-2E9C-101B-9397-08002B2CF9AE}" pid="34" name="TPComponent">
    <vt:lpstr>PPTFiles</vt:lpstr>
  </property>
  <property fmtid="{D5CDD505-2E9C-101B-9397-08002B2CF9AE}" pid="35" name="TPNamespace">
    <vt:lpstr>POWERPNT</vt:lpstr>
  </property>
  <property fmtid="{D5CDD505-2E9C-101B-9397-08002B2CF9AE}" pid="36" name="TPClientViewer">
    <vt:lpstr>Microsoft Office PowerPoint</vt:lpstr>
  </property>
  <property fmtid="{D5CDD505-2E9C-101B-9397-08002B2CF9AE}" pid="37" name="APTrustLevel">
    <vt:lpstr>1.00000000000000</vt:lpstr>
  </property>
  <property fmtid="{D5CDD505-2E9C-101B-9397-08002B2CF9AE}" pid="38" name="TrustLevel">
    <vt:lpstr>Microsoft Managed Content</vt:lpstr>
  </property>
  <property fmtid="{D5CDD505-2E9C-101B-9397-08002B2CF9AE}" pid="39" name="Content Type">
    <vt:lpstr>OOFile</vt:lpstr>
  </property>
  <property fmtid="{D5CDD505-2E9C-101B-9397-08002B2CF9AE}" pid="40" name="AuthoringAssetId">
    <vt:lpstr>TP001069047</vt:lpstr>
  </property>
</Properties>
</file>